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54"/>
  </p:normalViewPr>
  <p:slideViewPr>
    <p:cSldViewPr snapToGrid="0" snapToObjects="1">
      <p:cViewPr varScale="1">
        <p:scale>
          <a:sx n="96" d="100"/>
          <a:sy n="96" d="100"/>
        </p:scale>
        <p:origin x="61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Bhavy\Downloads\Copy%20of%20Compiled%20Data_March%2022_2022.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Bhavy\Downloads\Copy%20of%20Compiled%20Data_March%2022_2022.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Bhavy\Downloads\Copy%20of%20Compiled%20Data_March%2022_2022.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Mortality Rate of all states 2020 and 2021</a:t>
            </a:r>
          </a:p>
        </c:rich>
      </c:tx>
      <c:layout>
        <c:manualLayout>
          <c:xMode val="edge"/>
          <c:yMode val="edge"/>
          <c:x val="0.13629346331120315"/>
          <c:y val="4.178627144719160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2"/>
          <c:order val="0"/>
          <c:tx>
            <c:strRef>
              <c:f>'Original Unsorted'!$N$2</c:f>
              <c:strCache>
                <c:ptCount val="1"/>
                <c:pt idx="0">
                  <c:v>Mortality% 2021</c:v>
                </c:pt>
              </c:strCache>
            </c:strRef>
          </c:tx>
          <c:spPr>
            <a:solidFill>
              <a:schemeClr val="accent3"/>
            </a:solidFill>
            <a:ln>
              <a:noFill/>
            </a:ln>
            <a:effectLst/>
          </c:spPr>
          <c:invertIfNegative val="0"/>
          <c:cat>
            <c:strRef>
              <c:f>'Original Unsorted'!$I$2:$I$53</c:f>
              <c:strCache>
                <c:ptCount val="52"/>
                <c:pt idx="0">
                  <c:v>State Names</c:v>
                </c:pt>
                <c:pt idx="1">
                  <c:v>Alabama</c:v>
                </c:pt>
                <c:pt idx="2">
                  <c:v>Alaska</c:v>
                </c:pt>
                <c:pt idx="3">
                  <c:v>Arizona</c:v>
                </c:pt>
                <c:pt idx="4">
                  <c:v>Arkansas</c:v>
                </c:pt>
                <c:pt idx="5">
                  <c:v>California</c:v>
                </c:pt>
                <c:pt idx="6">
                  <c:v>Colorado</c:v>
                </c:pt>
                <c:pt idx="7">
                  <c:v>Connecticut</c:v>
                </c:pt>
                <c:pt idx="8">
                  <c:v>Delaware</c:v>
                </c:pt>
                <c:pt idx="9">
                  <c:v>District of Columbia</c:v>
                </c:pt>
                <c:pt idx="10">
                  <c:v>Florida</c:v>
                </c:pt>
                <c:pt idx="11">
                  <c:v>Georgia</c:v>
                </c:pt>
                <c:pt idx="12">
                  <c:v>Hawaii</c:v>
                </c:pt>
                <c:pt idx="13">
                  <c:v>Idaho</c:v>
                </c:pt>
                <c:pt idx="14">
                  <c:v>Illinois</c:v>
                </c:pt>
                <c:pt idx="15">
                  <c:v>Indiana</c:v>
                </c:pt>
                <c:pt idx="16">
                  <c:v>Iowa</c:v>
                </c:pt>
                <c:pt idx="17">
                  <c:v>Kansas</c:v>
                </c:pt>
                <c:pt idx="18">
                  <c:v>Kentucky</c:v>
                </c:pt>
                <c:pt idx="19">
                  <c:v>Louisiana</c:v>
                </c:pt>
                <c:pt idx="20">
                  <c:v>Maine</c:v>
                </c:pt>
                <c:pt idx="21">
                  <c:v>Maryland</c:v>
                </c:pt>
                <c:pt idx="22">
                  <c:v>Massachusetts</c:v>
                </c:pt>
                <c:pt idx="23">
                  <c:v>Michigan</c:v>
                </c:pt>
                <c:pt idx="24">
                  <c:v>Minnesota</c:v>
                </c:pt>
                <c:pt idx="25">
                  <c:v>Mississippi</c:v>
                </c:pt>
                <c:pt idx="26">
                  <c:v>Missouri</c:v>
                </c:pt>
                <c:pt idx="27">
                  <c:v>Montana</c:v>
                </c:pt>
                <c:pt idx="28">
                  <c:v>Nebraska</c:v>
                </c:pt>
                <c:pt idx="29">
                  <c:v>Nevada</c:v>
                </c:pt>
                <c:pt idx="30">
                  <c:v>New Hampshire</c:v>
                </c:pt>
                <c:pt idx="31">
                  <c:v>New Jersey</c:v>
                </c:pt>
                <c:pt idx="32">
                  <c:v>New Mexico</c:v>
                </c:pt>
                <c:pt idx="33">
                  <c:v>New York</c:v>
                </c:pt>
                <c:pt idx="34">
                  <c:v>North Carolina</c:v>
                </c:pt>
                <c:pt idx="35">
                  <c:v>North Dakota</c:v>
                </c:pt>
                <c:pt idx="36">
                  <c:v>Ohio</c:v>
                </c:pt>
                <c:pt idx="37">
                  <c:v>Oklahoma</c:v>
                </c:pt>
                <c:pt idx="38">
                  <c:v>Oregon</c:v>
                </c:pt>
                <c:pt idx="39">
                  <c:v>Pennsylvania</c:v>
                </c:pt>
                <c:pt idx="40">
                  <c:v>Rhode Island</c:v>
                </c:pt>
                <c:pt idx="41">
                  <c:v>South Carolina</c:v>
                </c:pt>
                <c:pt idx="42">
                  <c:v>South Dakota</c:v>
                </c:pt>
                <c:pt idx="43">
                  <c:v>Tennessee</c:v>
                </c:pt>
                <c:pt idx="44">
                  <c:v>Texas</c:v>
                </c:pt>
                <c:pt idx="45">
                  <c:v>Utah</c:v>
                </c:pt>
                <c:pt idx="46">
                  <c:v>Vermont</c:v>
                </c:pt>
                <c:pt idx="47">
                  <c:v>Virginia</c:v>
                </c:pt>
                <c:pt idx="48">
                  <c:v>Washington</c:v>
                </c:pt>
                <c:pt idx="49">
                  <c:v>West Virginia</c:v>
                </c:pt>
                <c:pt idx="50">
                  <c:v>Wisconsin</c:v>
                </c:pt>
                <c:pt idx="51">
                  <c:v>Wyoming</c:v>
                </c:pt>
              </c:strCache>
            </c:strRef>
          </c:cat>
          <c:val>
            <c:numRef>
              <c:f>'Original Unsorted'!$N$3:$N$53</c:f>
              <c:numCache>
                <c:formatCode>General</c:formatCode>
                <c:ptCount val="51"/>
                <c:pt idx="0">
                  <c:v>0.23566163707013488</c:v>
                </c:pt>
                <c:pt idx="1">
                  <c:v>0.12949415826726324</c:v>
                </c:pt>
                <c:pt idx="2">
                  <c:v>0.20431900999228333</c:v>
                </c:pt>
                <c:pt idx="3">
                  <c:v>0.1803591758060295</c:v>
                </c:pt>
                <c:pt idx="4">
                  <c:v>0.10884927516995282</c:v>
                </c:pt>
                <c:pt idx="5">
                  <c:v>9.3456770474718995E-2</c:v>
                </c:pt>
                <c:pt idx="6">
                  <c:v>8.9084139054570993E-2</c:v>
                </c:pt>
                <c:pt idx="7">
                  <c:v>0.13732740671329066</c:v>
                </c:pt>
                <c:pt idx="8">
                  <c:v>5.9511057154419289E-2</c:v>
                </c:pt>
                <c:pt idx="9">
                  <c:v>0.18622368524123295</c:v>
                </c:pt>
                <c:pt idx="10">
                  <c:v>0.19917807994029921</c:v>
                </c:pt>
                <c:pt idx="11">
                  <c:v>5.8374750254189686E-2</c:v>
                </c:pt>
                <c:pt idx="12">
                  <c:v>0.14654944861173158</c:v>
                </c:pt>
                <c:pt idx="13">
                  <c:v>0.10373670940538474</c:v>
                </c:pt>
                <c:pt idx="14">
                  <c:v>0.1583240310312162</c:v>
                </c:pt>
                <c:pt idx="15">
                  <c:v>0.12522198730166345</c:v>
                </c:pt>
                <c:pt idx="16">
                  <c:v>0.13481995211886369</c:v>
                </c:pt>
                <c:pt idx="17">
                  <c:v>0.21193055658775736</c:v>
                </c:pt>
                <c:pt idx="18">
                  <c:v>0.16209199823125212</c:v>
                </c:pt>
                <c:pt idx="19">
                  <c:v>8.7410909531185174E-2</c:v>
                </c:pt>
                <c:pt idx="20">
                  <c:v>9.6514084065844566E-2</c:v>
                </c:pt>
                <c:pt idx="21">
                  <c:v>0.11356667499488951</c:v>
                </c:pt>
                <c:pt idx="22">
                  <c:v>0.16016129014502684</c:v>
                </c:pt>
                <c:pt idx="23">
                  <c:v>9.1003116151379557E-2</c:v>
                </c:pt>
                <c:pt idx="24">
                  <c:v>0.19090434994253991</c:v>
                </c:pt>
                <c:pt idx="25">
                  <c:v>0.17109636867206848</c:v>
                </c:pt>
                <c:pt idx="26">
                  <c:v>0.17916984637844652</c:v>
                </c:pt>
                <c:pt idx="27">
                  <c:v>8.6629275879663695E-2</c:v>
                </c:pt>
                <c:pt idx="28">
                  <c:v>0.16765093449465845</c:v>
                </c:pt>
                <c:pt idx="29">
                  <c:v>8.890812802478934E-2</c:v>
                </c:pt>
                <c:pt idx="30">
                  <c:v>0.11262580962125275</c:v>
                </c:pt>
                <c:pt idx="31">
                  <c:v>0.16047467820741518</c:v>
                </c:pt>
                <c:pt idx="32">
                  <c:v>0.11223845246272522</c:v>
                </c:pt>
                <c:pt idx="33">
                  <c:v>0.11822235296778197</c:v>
                </c:pt>
                <c:pt idx="34">
                  <c:v>9.4931859443707092E-2</c:v>
                </c:pt>
                <c:pt idx="35">
                  <c:v>0.17486699096803668</c:v>
                </c:pt>
                <c:pt idx="36">
                  <c:v>0.17456708440641802</c:v>
                </c:pt>
                <c:pt idx="37">
                  <c:v>9.7402014575798834E-2</c:v>
                </c:pt>
                <c:pt idx="38">
                  <c:v>0.16187754522508102</c:v>
                </c:pt>
                <c:pt idx="39">
                  <c:v>0.12755426473068057</c:v>
                </c:pt>
                <c:pt idx="40">
                  <c:v>0.17696667001400196</c:v>
                </c:pt>
                <c:pt idx="41">
                  <c:v>0.1099733320246581</c:v>
                </c:pt>
                <c:pt idx="42">
                  <c:v>0.20219577031965968</c:v>
                </c:pt>
                <c:pt idx="43">
                  <c:v>0.14651713532360963</c:v>
                </c:pt>
                <c:pt idx="44">
                  <c:v>7.5994314320457987E-2</c:v>
                </c:pt>
                <c:pt idx="45">
                  <c:v>5.3750415161788745E-2</c:v>
                </c:pt>
                <c:pt idx="46">
                  <c:v>0.12271058120161761</c:v>
                </c:pt>
                <c:pt idx="47">
                  <c:v>8.6662192262324411E-2</c:v>
                </c:pt>
                <c:pt idx="48">
                  <c:v>0.2261492573785579</c:v>
                </c:pt>
                <c:pt idx="49">
                  <c:v>8.2665668800801034E-2</c:v>
                </c:pt>
                <c:pt idx="50">
                  <c:v>0.18723916878199889</c:v>
                </c:pt>
              </c:numCache>
            </c:numRef>
          </c:val>
          <c:extLst>
            <c:ext xmlns:c16="http://schemas.microsoft.com/office/drawing/2014/chart" uri="{C3380CC4-5D6E-409C-BE32-E72D297353CC}">
              <c16:uniqueId val="{00000000-739D-48AE-96BA-B5F169AED197}"/>
            </c:ext>
          </c:extLst>
        </c:ser>
        <c:ser>
          <c:idx val="0"/>
          <c:order val="1"/>
          <c:tx>
            <c:v>Mortality% 2020</c:v>
          </c:tx>
          <c:spPr>
            <a:solidFill>
              <a:schemeClr val="accent1"/>
            </a:solidFill>
            <a:ln>
              <a:noFill/>
            </a:ln>
            <a:effectLst/>
          </c:spPr>
          <c:invertIfNegative val="0"/>
          <c:val>
            <c:numRef>
              <c:f>'Original Unsorted'!$F$3:$F$53</c:f>
              <c:numCache>
                <c:formatCode>General</c:formatCode>
                <c:ptCount val="51"/>
                <c:pt idx="0">
                  <c:v>9.6073486364909283E-2</c:v>
                </c:pt>
                <c:pt idx="1">
                  <c:v>3.4224581430642047E-2</c:v>
                </c:pt>
                <c:pt idx="2">
                  <c:v>0.12394599064644042</c:v>
                </c:pt>
                <c:pt idx="3">
                  <c:v>0.12206444311916491</c:v>
                </c:pt>
                <c:pt idx="4">
                  <c:v>8.2292519823159466E-2</c:v>
                </c:pt>
                <c:pt idx="5">
                  <c:v>8.3377874276418948E-2</c:v>
                </c:pt>
                <c:pt idx="6">
                  <c:v>0.16625327514792243</c:v>
                </c:pt>
                <c:pt idx="7">
                  <c:v>9.3540266761486468E-2</c:v>
                </c:pt>
                <c:pt idx="8">
                  <c:v>0.11398820961648623</c:v>
                </c:pt>
                <c:pt idx="9">
                  <c:v>0.10062592547831441</c:v>
                </c:pt>
                <c:pt idx="10">
                  <c:v>9.2159118618270433E-2</c:v>
                </c:pt>
                <c:pt idx="11">
                  <c:v>1.8484529685536235E-2</c:v>
                </c:pt>
                <c:pt idx="12">
                  <c:v>7.8081415644340235E-2</c:v>
                </c:pt>
                <c:pt idx="13">
                  <c:v>0.14031600994902793</c:v>
                </c:pt>
                <c:pt idx="14">
                  <c:v>0.12175913208227863</c:v>
                </c:pt>
                <c:pt idx="15">
                  <c:v>0.12196081393719661</c:v>
                </c:pt>
                <c:pt idx="16">
                  <c:v>9.3264530886217278E-2</c:v>
                </c:pt>
                <c:pt idx="17">
                  <c:v>5.8191199147061723E-2</c:v>
                </c:pt>
                <c:pt idx="18">
                  <c:v>0.16072113680468947</c:v>
                </c:pt>
                <c:pt idx="19">
                  <c:v>2.5470525757160925E-2</c:v>
                </c:pt>
                <c:pt idx="20">
                  <c:v>9.5576912865714431E-2</c:v>
                </c:pt>
                <c:pt idx="21">
                  <c:v>0.17671616891067135</c:v>
                </c:pt>
                <c:pt idx="22">
                  <c:v>0.12915126038829131</c:v>
                </c:pt>
                <c:pt idx="23">
                  <c:v>9.3279691523376701E-2</c:v>
                </c:pt>
                <c:pt idx="24">
                  <c:v>0.16165312353209541</c:v>
                </c:pt>
                <c:pt idx="25">
                  <c:v>8.9668204895828746E-2</c:v>
                </c:pt>
                <c:pt idx="26">
                  <c:v>8.8726970877815947E-2</c:v>
                </c:pt>
                <c:pt idx="27">
                  <c:v>8.4119124916390689E-2</c:v>
                </c:pt>
                <c:pt idx="28">
                  <c:v>9.9174969899639684E-2</c:v>
                </c:pt>
                <c:pt idx="29">
                  <c:v>5.3791970985728799E-2</c:v>
                </c:pt>
                <c:pt idx="30">
                  <c:v>0.20499528797198061</c:v>
                </c:pt>
                <c:pt idx="31">
                  <c:v>0.11697635254793104</c:v>
                </c:pt>
                <c:pt idx="32">
                  <c:v>0.18626076041139833</c:v>
                </c:pt>
                <c:pt idx="33">
                  <c:v>6.463980455559272E-2</c:v>
                </c:pt>
                <c:pt idx="34">
                  <c:v>0.16377998033613403</c:v>
                </c:pt>
                <c:pt idx="35">
                  <c:v>7.5952705584193439E-2</c:v>
                </c:pt>
                <c:pt idx="36">
                  <c:v>0.1233787439513476</c:v>
                </c:pt>
                <c:pt idx="37">
                  <c:v>3.4857464359009702E-2</c:v>
                </c:pt>
                <c:pt idx="38">
                  <c:v>0.12288217062610073</c:v>
                </c:pt>
                <c:pt idx="39">
                  <c:v>0.15600808836327285</c:v>
                </c:pt>
                <c:pt idx="40">
                  <c:v>0.10346932894396225</c:v>
                </c:pt>
                <c:pt idx="41">
                  <c:v>0.1678194857821482</c:v>
                </c:pt>
                <c:pt idx="42">
                  <c:v>9.8540843081304161E-2</c:v>
                </c:pt>
                <c:pt idx="43">
                  <c:v>0.1071108563739074</c:v>
                </c:pt>
                <c:pt idx="44">
                  <c:v>3.8849302607640995E-2</c:v>
                </c:pt>
                <c:pt idx="45">
                  <c:v>2.1148322829147987E-2</c:v>
                </c:pt>
                <c:pt idx="46">
                  <c:v>5.8264060042220303E-2</c:v>
                </c:pt>
                <c:pt idx="47">
                  <c:v>4.0180234828554595E-2</c:v>
                </c:pt>
                <c:pt idx="48">
                  <c:v>7.4593748397182164E-2</c:v>
                </c:pt>
                <c:pt idx="49">
                  <c:v>0.10748732803300055</c:v>
                </c:pt>
                <c:pt idx="50">
                  <c:v>7.5929486123799739E-2</c:v>
                </c:pt>
              </c:numCache>
            </c:numRef>
          </c:val>
          <c:extLst>
            <c:ext xmlns:c16="http://schemas.microsoft.com/office/drawing/2014/chart" uri="{C3380CC4-5D6E-409C-BE32-E72D297353CC}">
              <c16:uniqueId val="{00000001-739D-48AE-96BA-B5F169AED197}"/>
            </c:ext>
          </c:extLst>
        </c:ser>
        <c:dLbls>
          <c:showLegendKey val="0"/>
          <c:showVal val="0"/>
          <c:showCatName val="0"/>
          <c:showSerName val="0"/>
          <c:showPercent val="0"/>
          <c:showBubbleSize val="0"/>
        </c:dLbls>
        <c:gapWidth val="219"/>
        <c:overlap val="-27"/>
        <c:axId val="13082208"/>
        <c:axId val="13083456"/>
      </c:barChart>
      <c:catAx>
        <c:axId val="130822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083456"/>
        <c:crosses val="autoZero"/>
        <c:auto val="1"/>
        <c:lblAlgn val="ctr"/>
        <c:lblOffset val="100"/>
        <c:noMultiLvlLbl val="0"/>
      </c:catAx>
      <c:valAx>
        <c:axId val="130834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0822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8816419585774141"/>
          <c:y val="0.22730016662331792"/>
          <c:w val="0.74048259330796773"/>
          <c:h val="0.40473349196246367"/>
        </c:manualLayout>
      </c:layout>
      <c:lineChart>
        <c:grouping val="standard"/>
        <c:varyColors val="0"/>
        <c:ser>
          <c:idx val="0"/>
          <c:order val="0"/>
          <c:tx>
            <c:strRef>
              <c:f>'Specific Mortality'!$E$1</c:f>
              <c:strCache>
                <c:ptCount val="1"/>
                <c:pt idx="0">
                  <c:v>NY Mortality rate</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'Specific Mortality'!$A$2:$A$25</c:f>
              <c:numCache>
                <c:formatCode>mmm\-yy</c:formatCode>
                <c:ptCount val="24"/>
                <c:pt idx="0">
                  <c:v>43831</c:v>
                </c:pt>
                <c:pt idx="1">
                  <c:v>43862</c:v>
                </c:pt>
                <c:pt idx="2">
                  <c:v>43891</c:v>
                </c:pt>
                <c:pt idx="3">
                  <c:v>43922</c:v>
                </c:pt>
                <c:pt idx="4">
                  <c:v>43952</c:v>
                </c:pt>
                <c:pt idx="5">
                  <c:v>43983</c:v>
                </c:pt>
                <c:pt idx="6">
                  <c:v>44013</c:v>
                </c:pt>
                <c:pt idx="7">
                  <c:v>44044</c:v>
                </c:pt>
                <c:pt idx="8">
                  <c:v>44075</c:v>
                </c:pt>
                <c:pt idx="9">
                  <c:v>44105</c:v>
                </c:pt>
                <c:pt idx="10">
                  <c:v>44136</c:v>
                </c:pt>
                <c:pt idx="11">
                  <c:v>44166</c:v>
                </c:pt>
                <c:pt idx="12">
                  <c:v>44197</c:v>
                </c:pt>
                <c:pt idx="13">
                  <c:v>44228</c:v>
                </c:pt>
                <c:pt idx="14">
                  <c:v>44256</c:v>
                </c:pt>
                <c:pt idx="15">
                  <c:v>44287</c:v>
                </c:pt>
                <c:pt idx="16">
                  <c:v>44317</c:v>
                </c:pt>
                <c:pt idx="17">
                  <c:v>44348</c:v>
                </c:pt>
                <c:pt idx="18">
                  <c:v>44378</c:v>
                </c:pt>
                <c:pt idx="19">
                  <c:v>44409</c:v>
                </c:pt>
                <c:pt idx="20">
                  <c:v>44440</c:v>
                </c:pt>
                <c:pt idx="21">
                  <c:v>44470</c:v>
                </c:pt>
                <c:pt idx="22">
                  <c:v>44501</c:v>
                </c:pt>
                <c:pt idx="23">
                  <c:v>44531</c:v>
                </c:pt>
              </c:numCache>
            </c:numRef>
          </c:cat>
          <c:val>
            <c:numRef>
              <c:f>'Specific Mortality'!$E$2:$E$25</c:f>
              <c:numCache>
                <c:formatCode>0.000</c:formatCode>
                <c:ptCount val="24"/>
                <c:pt idx="0">
                  <c:v>0</c:v>
                </c:pt>
                <c:pt idx="1">
                  <c:v>0</c:v>
                </c:pt>
                <c:pt idx="2">
                  <c:v>0.36852671832320866</c:v>
                </c:pt>
                <c:pt idx="3">
                  <c:v>1.1385137621936148</c:v>
                </c:pt>
                <c:pt idx="4">
                  <c:v>0.32868264729571917</c:v>
                </c:pt>
                <c:pt idx="5">
                  <c:v>0.11215643151569489</c:v>
                </c:pt>
                <c:pt idx="6">
                  <c:v>0.10685972931673682</c:v>
                </c:pt>
                <c:pt idx="7">
                  <c:v>9.7726630665262326E-2</c:v>
                </c:pt>
                <c:pt idx="8">
                  <c:v>0.11827486508383714</c:v>
                </c:pt>
                <c:pt idx="9">
                  <c:v>0.24203453954752996</c:v>
                </c:pt>
                <c:pt idx="10">
                  <c:v>0.69518968851876439</c:v>
                </c:pt>
                <c:pt idx="11">
                  <c:v>1.614919948761584</c:v>
                </c:pt>
                <c:pt idx="12">
                  <c:v>2.0435253278228614E-2</c:v>
                </c:pt>
                <c:pt idx="13">
                  <c:v>1.496374530109641E-2</c:v>
                </c:pt>
                <c:pt idx="14">
                  <c:v>8.6787650205458755E-3</c:v>
                </c:pt>
                <c:pt idx="15">
                  <c:v>5.3834249888639789E-3</c:v>
                </c:pt>
                <c:pt idx="16">
                  <c:v>1.927463037398845E-3</c:v>
                </c:pt>
                <c:pt idx="17">
                  <c:v>8.6010447367797932E-4</c:v>
                </c:pt>
                <c:pt idx="18">
                  <c:v>3.0466351236304325E-3</c:v>
                </c:pt>
                <c:pt idx="19">
                  <c:v>5.7098501806815251E-3</c:v>
                </c:pt>
                <c:pt idx="20">
                  <c:v>5.2331657735828858E-3</c:v>
                </c:pt>
                <c:pt idx="21">
                  <c:v>5.9481923842308448E-3</c:v>
                </c:pt>
                <c:pt idx="22">
                  <c:v>1.0357523149893256E-2</c:v>
                </c:pt>
                <c:pt idx="23">
                  <c:v>4.2766881480349649E-2</c:v>
                </c:pt>
              </c:numCache>
            </c:numRef>
          </c:val>
          <c:smooth val="0"/>
          <c:extLst>
            <c:ext xmlns:c16="http://schemas.microsoft.com/office/drawing/2014/chart" uri="{C3380CC4-5D6E-409C-BE32-E72D297353CC}">
              <c16:uniqueId val="{00000000-BFC3-4CFC-BBF9-CC90A63A459B}"/>
            </c:ext>
          </c:extLst>
        </c:ser>
        <c:ser>
          <c:idx val="1"/>
          <c:order val="1"/>
          <c:tx>
            <c:strRef>
              <c:f>'Specific Mortality'!$F$1</c:f>
              <c:strCache>
                <c:ptCount val="1"/>
                <c:pt idx="0">
                  <c:v>Vaccinated%</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'Specific Mortality'!$A$2:$A$25</c:f>
              <c:numCache>
                <c:formatCode>mmm\-yy</c:formatCode>
                <c:ptCount val="24"/>
                <c:pt idx="0">
                  <c:v>43831</c:v>
                </c:pt>
                <c:pt idx="1">
                  <c:v>43862</c:v>
                </c:pt>
                <c:pt idx="2">
                  <c:v>43891</c:v>
                </c:pt>
                <c:pt idx="3">
                  <c:v>43922</c:v>
                </c:pt>
                <c:pt idx="4">
                  <c:v>43952</c:v>
                </c:pt>
                <c:pt idx="5">
                  <c:v>43983</c:v>
                </c:pt>
                <c:pt idx="6">
                  <c:v>44013</c:v>
                </c:pt>
                <c:pt idx="7">
                  <c:v>44044</c:v>
                </c:pt>
                <c:pt idx="8">
                  <c:v>44075</c:v>
                </c:pt>
                <c:pt idx="9">
                  <c:v>44105</c:v>
                </c:pt>
                <c:pt idx="10">
                  <c:v>44136</c:v>
                </c:pt>
                <c:pt idx="11">
                  <c:v>44166</c:v>
                </c:pt>
                <c:pt idx="12">
                  <c:v>44197</c:v>
                </c:pt>
                <c:pt idx="13">
                  <c:v>44228</c:v>
                </c:pt>
                <c:pt idx="14">
                  <c:v>44256</c:v>
                </c:pt>
                <c:pt idx="15">
                  <c:v>44287</c:v>
                </c:pt>
                <c:pt idx="16">
                  <c:v>44317</c:v>
                </c:pt>
                <c:pt idx="17">
                  <c:v>44348</c:v>
                </c:pt>
                <c:pt idx="18">
                  <c:v>44378</c:v>
                </c:pt>
                <c:pt idx="19">
                  <c:v>44409</c:v>
                </c:pt>
                <c:pt idx="20">
                  <c:v>44440</c:v>
                </c:pt>
                <c:pt idx="21">
                  <c:v>44470</c:v>
                </c:pt>
                <c:pt idx="22">
                  <c:v>44501</c:v>
                </c:pt>
                <c:pt idx="23">
                  <c:v>44531</c:v>
                </c:pt>
              </c:numCache>
            </c:numRef>
          </c:cat>
          <c:val>
            <c:numRef>
              <c:f>'Specific Mortality'!$F$2:$F$25</c:f>
              <c:numCache>
                <c:formatCode>0.000</c:formatCode>
                <c:ptCount val="24"/>
                <c:pt idx="0">
                  <c:v>0</c:v>
                </c:pt>
                <c:pt idx="1">
                  <c:v>0</c:v>
                </c:pt>
                <c:pt idx="2">
                  <c:v>0</c:v>
                </c:pt>
                <c:pt idx="3">
                  <c:v>0</c:v>
                </c:pt>
                <c:pt idx="4">
                  <c:v>0</c:v>
                </c:pt>
                <c:pt idx="5">
                  <c:v>0</c:v>
                </c:pt>
                <c:pt idx="6">
                  <c:v>0</c:v>
                </c:pt>
                <c:pt idx="7">
                  <c:v>0</c:v>
                </c:pt>
                <c:pt idx="8">
                  <c:v>0</c:v>
                </c:pt>
                <c:pt idx="9">
                  <c:v>0</c:v>
                </c:pt>
                <c:pt idx="10">
                  <c:v>0</c:v>
                </c:pt>
                <c:pt idx="11">
                  <c:v>0</c:v>
                </c:pt>
                <c:pt idx="12" formatCode="General">
                  <c:v>9.7174292555003046</c:v>
                </c:pt>
                <c:pt idx="13" formatCode="General">
                  <c:v>12.175079343342359</c:v>
                </c:pt>
                <c:pt idx="14" formatCode="General">
                  <c:v>26.097046416781446</c:v>
                </c:pt>
                <c:pt idx="15" formatCode="General">
                  <c:v>33.029224225661153</c:v>
                </c:pt>
                <c:pt idx="16" formatCode="General">
                  <c:v>53.593653796861254</c:v>
                </c:pt>
                <c:pt idx="17" formatCode="General">
                  <c:v>11.321031870445882</c:v>
                </c:pt>
                <c:pt idx="18" formatCode="General">
                  <c:v>6.0090888172376955</c:v>
                </c:pt>
                <c:pt idx="19" formatCode="General">
                  <c:v>7.3572922170234261</c:v>
                </c:pt>
                <c:pt idx="20" formatCode="General">
                  <c:v>8.0532100005694307</c:v>
                </c:pt>
                <c:pt idx="21" formatCode="General">
                  <c:v>8.8493973128781835</c:v>
                </c:pt>
                <c:pt idx="22" formatCode="General">
                  <c:v>11.860799241201326</c:v>
                </c:pt>
                <c:pt idx="23" formatCode="General">
                  <c:v>22.461037655943805</c:v>
                </c:pt>
              </c:numCache>
            </c:numRef>
          </c:val>
          <c:smooth val="0"/>
          <c:extLst>
            <c:ext xmlns:c16="http://schemas.microsoft.com/office/drawing/2014/chart" uri="{C3380CC4-5D6E-409C-BE32-E72D297353CC}">
              <c16:uniqueId val="{00000001-BFC3-4CFC-BBF9-CC90A63A459B}"/>
            </c:ext>
          </c:extLst>
        </c:ser>
        <c:dLbls>
          <c:showLegendKey val="0"/>
          <c:showVal val="0"/>
          <c:showCatName val="0"/>
          <c:showSerName val="0"/>
          <c:showPercent val="0"/>
          <c:showBubbleSize val="0"/>
        </c:dLbls>
        <c:marker val="1"/>
        <c:smooth val="0"/>
        <c:axId val="1454968336"/>
        <c:axId val="1454951280"/>
      </c:lineChart>
      <c:dateAx>
        <c:axId val="1454968336"/>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54951280"/>
        <c:crosses val="autoZero"/>
        <c:auto val="1"/>
        <c:lblOffset val="100"/>
        <c:baseTimeUnit val="months"/>
      </c:dateAx>
      <c:valAx>
        <c:axId val="1454951280"/>
        <c:scaling>
          <c:orientation val="minMax"/>
        </c:scaling>
        <c:delete val="0"/>
        <c:axPos val="l"/>
        <c:majorGridlines>
          <c:spPr>
            <a:ln w="9525" cap="flat" cmpd="sng" algn="ctr">
              <a:solidFill>
                <a:schemeClr val="tx1">
                  <a:lumMod val="15000"/>
                  <a:lumOff val="85000"/>
                </a:schemeClr>
              </a:solidFill>
              <a:round/>
            </a:ln>
            <a:effectLst/>
          </c:spPr>
        </c:majorGridlines>
        <c:numFmt formatCode="#,##0.00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549683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Vermont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'States to study'!$O$17</c:f>
              <c:strCache>
                <c:ptCount val="1"/>
                <c:pt idx="0">
                  <c:v>Positive%</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'States to study'!$J$18:$J$29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'States to study'!$O$18:$O$29</c:f>
              <c:numCache>
                <c:formatCode>0.000</c:formatCode>
                <c:ptCount val="12"/>
                <c:pt idx="0">
                  <c:v>25.633974113158263</c:v>
                </c:pt>
                <c:pt idx="1">
                  <c:v>11.979443274058124</c:v>
                </c:pt>
                <c:pt idx="2">
                  <c:v>7.5788085378122139</c:v>
                </c:pt>
                <c:pt idx="3">
                  <c:v>7.0438715702020538</c:v>
                </c:pt>
                <c:pt idx="4">
                  <c:v>2.7622899923144928</c:v>
                </c:pt>
                <c:pt idx="5">
                  <c:v>0.80096141041089386</c:v>
                </c:pt>
                <c:pt idx="6">
                  <c:v>2.3302008340139047</c:v>
                </c:pt>
                <c:pt idx="7">
                  <c:v>12.09175757439619</c:v>
                </c:pt>
                <c:pt idx="8">
                  <c:v>16.975985598097719</c:v>
                </c:pt>
                <c:pt idx="9">
                  <c:v>10.352811307161963</c:v>
                </c:pt>
                <c:pt idx="10">
                  <c:v>8.691201458160517</c:v>
                </c:pt>
                <c:pt idx="11">
                  <c:v>26.287161994124357</c:v>
                </c:pt>
              </c:numCache>
            </c:numRef>
          </c:val>
          <c:smooth val="0"/>
          <c:extLst>
            <c:ext xmlns:c16="http://schemas.microsoft.com/office/drawing/2014/chart" uri="{C3380CC4-5D6E-409C-BE32-E72D297353CC}">
              <c16:uniqueId val="{00000000-95DF-43C5-820E-A49C3ED1E7DA}"/>
            </c:ext>
          </c:extLst>
        </c:ser>
        <c:ser>
          <c:idx val="1"/>
          <c:order val="1"/>
          <c:tx>
            <c:strRef>
              <c:f>'States to study'!$P$17</c:f>
              <c:strCache>
                <c:ptCount val="1"/>
                <c:pt idx="0">
                  <c:v> Death%</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'States to study'!$J$18:$J$29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'States to study'!$P$18:$P$29</c:f>
              <c:numCache>
                <c:formatCode>0.000</c:formatCode>
                <c:ptCount val="12"/>
                <c:pt idx="0">
                  <c:v>6.097062018352156E-3</c:v>
                </c:pt>
                <c:pt idx="1">
                  <c:v>4.9739190149714965E-3</c:v>
                </c:pt>
                <c:pt idx="2">
                  <c:v>3.5298780106249325E-3</c:v>
                </c:pt>
                <c:pt idx="3">
                  <c:v>3.048531009176078E-3</c:v>
                </c:pt>
                <c:pt idx="4">
                  <c:v>1.4440410043465633E-3</c:v>
                </c:pt>
                <c:pt idx="5">
                  <c:v>1.6044900048295147E-4</c:v>
                </c:pt>
                <c:pt idx="6">
                  <c:v>6.4179600193180588E-4</c:v>
                </c:pt>
                <c:pt idx="7">
                  <c:v>2.5671840077272235E-3</c:v>
                </c:pt>
                <c:pt idx="8">
                  <c:v>6.5784090198010119E-3</c:v>
                </c:pt>
                <c:pt idx="9">
                  <c:v>7.54110302269872E-3</c:v>
                </c:pt>
                <c:pt idx="10">
                  <c:v>7.3806540222157687E-3</c:v>
                </c:pt>
                <c:pt idx="11">
                  <c:v>9.7873890294600408E-3</c:v>
                </c:pt>
              </c:numCache>
            </c:numRef>
          </c:val>
          <c:smooth val="0"/>
          <c:extLst>
            <c:ext xmlns:c16="http://schemas.microsoft.com/office/drawing/2014/chart" uri="{C3380CC4-5D6E-409C-BE32-E72D297353CC}">
              <c16:uniqueId val="{00000001-95DF-43C5-820E-A49C3ED1E7DA}"/>
            </c:ext>
          </c:extLst>
        </c:ser>
        <c:ser>
          <c:idx val="2"/>
          <c:order val="2"/>
          <c:tx>
            <c:strRef>
              <c:f>'States to study'!$Q$17</c:f>
              <c:strCache>
                <c:ptCount val="1"/>
                <c:pt idx="0">
                  <c:v>Vaccinated%</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'States to study'!$J$18:$J$29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'States to study'!$Q$18:$Q$29</c:f>
              <c:numCache>
                <c:formatCode>0.000</c:formatCode>
                <c:ptCount val="12"/>
                <c:pt idx="0">
                  <c:v>10.778963852444681</c:v>
                </c:pt>
                <c:pt idx="1">
                  <c:v>15.303304768062947</c:v>
                </c:pt>
                <c:pt idx="2">
                  <c:v>26.617366037118273</c:v>
                </c:pt>
                <c:pt idx="3">
                  <c:v>37.70182478648249</c:v>
                </c:pt>
                <c:pt idx="4">
                  <c:v>32.962321761216593</c:v>
                </c:pt>
                <c:pt idx="5">
                  <c:v>13.271859972948299</c:v>
                </c:pt>
                <c:pt idx="6">
                  <c:v>0.61018754883666459</c:v>
                </c:pt>
                <c:pt idx="7">
                  <c:v>2.9882021849944889</c:v>
                </c:pt>
                <c:pt idx="8">
                  <c:v>3.836175152546887</c:v>
                </c:pt>
                <c:pt idx="9">
                  <c:v>13.179762246671084</c:v>
                </c:pt>
                <c:pt idx="10">
                  <c:v>13.179762246671084</c:v>
                </c:pt>
                <c:pt idx="11">
                  <c:v>20.728085474391538</c:v>
                </c:pt>
              </c:numCache>
            </c:numRef>
          </c:val>
          <c:smooth val="0"/>
          <c:extLst>
            <c:ext xmlns:c16="http://schemas.microsoft.com/office/drawing/2014/chart" uri="{C3380CC4-5D6E-409C-BE32-E72D297353CC}">
              <c16:uniqueId val="{00000002-95DF-43C5-820E-A49C3ED1E7DA}"/>
            </c:ext>
          </c:extLst>
        </c:ser>
        <c:dLbls>
          <c:showLegendKey val="0"/>
          <c:showVal val="0"/>
          <c:showCatName val="0"/>
          <c:showSerName val="0"/>
          <c:showPercent val="0"/>
          <c:showBubbleSize val="0"/>
        </c:dLbls>
        <c:marker val="1"/>
        <c:smooth val="0"/>
        <c:axId val="348727615"/>
        <c:axId val="348731775"/>
      </c:lineChart>
      <c:catAx>
        <c:axId val="3487276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8731775"/>
        <c:crosses val="autoZero"/>
        <c:auto val="1"/>
        <c:lblAlgn val="ctr"/>
        <c:lblOffset val="100"/>
        <c:noMultiLvlLbl val="0"/>
      </c:catAx>
      <c:valAx>
        <c:axId val="348731775"/>
        <c:scaling>
          <c:orientation val="minMax"/>
        </c:scaling>
        <c:delete val="0"/>
        <c:axPos val="l"/>
        <c:majorGridlines>
          <c:spPr>
            <a:ln w="9525" cap="flat" cmpd="sng" algn="ctr">
              <a:solidFill>
                <a:schemeClr val="tx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872761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jpeg>
</file>

<file path=ppt/media/image3.pn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B386C-70E2-4D44-A73F-9FB21A1792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C13A35-9BD6-6445-B047-80EA2341F1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79B9A23-0959-A943-AE81-542FC8C3A783}"/>
              </a:ext>
            </a:extLst>
          </p:cNvPr>
          <p:cNvSpPr>
            <a:spLocks noGrp="1"/>
          </p:cNvSpPr>
          <p:nvPr>
            <p:ph type="dt" sz="half" idx="10"/>
          </p:nvPr>
        </p:nvSpPr>
        <p:spPr/>
        <p:txBody>
          <a:bodyPr/>
          <a:lstStyle/>
          <a:p>
            <a:fld id="{F72C5E28-5D1C-A44D-82BF-62F1D2F63DE5}" type="datetimeFigureOut">
              <a:rPr lang="en-US" smtClean="0"/>
              <a:t>11/8/2023</a:t>
            </a:fld>
            <a:endParaRPr lang="en-US"/>
          </a:p>
        </p:txBody>
      </p:sp>
      <p:sp>
        <p:nvSpPr>
          <p:cNvPr id="5" name="Footer Placeholder 4">
            <a:extLst>
              <a:ext uri="{FF2B5EF4-FFF2-40B4-BE49-F238E27FC236}">
                <a16:creationId xmlns:a16="http://schemas.microsoft.com/office/drawing/2014/main" id="{C37447F3-DB66-764C-8AA7-D79022BCB2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2C62FB-06EE-434D-8A83-62AAE823F337}"/>
              </a:ext>
            </a:extLst>
          </p:cNvPr>
          <p:cNvSpPr>
            <a:spLocks noGrp="1"/>
          </p:cNvSpPr>
          <p:nvPr>
            <p:ph type="sldNum" sz="quarter" idx="12"/>
          </p:nvPr>
        </p:nvSpPr>
        <p:spPr/>
        <p:txBody>
          <a:bodyPr/>
          <a:lstStyle/>
          <a:p>
            <a:fld id="{1ACDA0DB-4EEE-A647-ADCC-6D214D76A7D9}" type="slidenum">
              <a:rPr lang="en-US" smtClean="0"/>
              <a:t>‹#›</a:t>
            </a:fld>
            <a:endParaRPr lang="en-US"/>
          </a:p>
        </p:txBody>
      </p:sp>
    </p:spTree>
    <p:extLst>
      <p:ext uri="{BB962C8B-B14F-4D97-AF65-F5344CB8AC3E}">
        <p14:creationId xmlns:p14="http://schemas.microsoft.com/office/powerpoint/2010/main" val="24790000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C3B8A-F09C-9A48-8A80-0A6674F68D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437FFD-ACEB-F241-809C-3A675C99A4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79EC91-F761-5445-BDA7-3AC1B00B90B7}"/>
              </a:ext>
            </a:extLst>
          </p:cNvPr>
          <p:cNvSpPr>
            <a:spLocks noGrp="1"/>
          </p:cNvSpPr>
          <p:nvPr>
            <p:ph type="dt" sz="half" idx="10"/>
          </p:nvPr>
        </p:nvSpPr>
        <p:spPr/>
        <p:txBody>
          <a:bodyPr/>
          <a:lstStyle/>
          <a:p>
            <a:fld id="{F72C5E28-5D1C-A44D-82BF-62F1D2F63DE5}" type="datetimeFigureOut">
              <a:rPr lang="en-US" smtClean="0"/>
              <a:t>11/8/2023</a:t>
            </a:fld>
            <a:endParaRPr lang="en-US"/>
          </a:p>
        </p:txBody>
      </p:sp>
      <p:sp>
        <p:nvSpPr>
          <p:cNvPr id="5" name="Footer Placeholder 4">
            <a:extLst>
              <a:ext uri="{FF2B5EF4-FFF2-40B4-BE49-F238E27FC236}">
                <a16:creationId xmlns:a16="http://schemas.microsoft.com/office/drawing/2014/main" id="{D850957D-9090-684C-B447-1471E4418B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C4DA12-4B62-0549-8E27-F76880C29C68}"/>
              </a:ext>
            </a:extLst>
          </p:cNvPr>
          <p:cNvSpPr>
            <a:spLocks noGrp="1"/>
          </p:cNvSpPr>
          <p:nvPr>
            <p:ph type="sldNum" sz="quarter" idx="12"/>
          </p:nvPr>
        </p:nvSpPr>
        <p:spPr/>
        <p:txBody>
          <a:bodyPr/>
          <a:lstStyle/>
          <a:p>
            <a:fld id="{1ACDA0DB-4EEE-A647-ADCC-6D214D76A7D9}" type="slidenum">
              <a:rPr lang="en-US" smtClean="0"/>
              <a:t>‹#›</a:t>
            </a:fld>
            <a:endParaRPr lang="en-US"/>
          </a:p>
        </p:txBody>
      </p:sp>
    </p:spTree>
    <p:extLst>
      <p:ext uri="{BB962C8B-B14F-4D97-AF65-F5344CB8AC3E}">
        <p14:creationId xmlns:p14="http://schemas.microsoft.com/office/powerpoint/2010/main" val="25305131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37FE81-0C77-624F-A2B8-9E9D34FB9F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EA8FB6C-0B98-6043-8BD6-6A192C01602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903F5A-F9EC-7540-921B-F4A76388A034}"/>
              </a:ext>
            </a:extLst>
          </p:cNvPr>
          <p:cNvSpPr>
            <a:spLocks noGrp="1"/>
          </p:cNvSpPr>
          <p:nvPr>
            <p:ph type="dt" sz="half" idx="10"/>
          </p:nvPr>
        </p:nvSpPr>
        <p:spPr/>
        <p:txBody>
          <a:bodyPr/>
          <a:lstStyle/>
          <a:p>
            <a:fld id="{F72C5E28-5D1C-A44D-82BF-62F1D2F63DE5}" type="datetimeFigureOut">
              <a:rPr lang="en-US" smtClean="0"/>
              <a:t>11/8/2023</a:t>
            </a:fld>
            <a:endParaRPr lang="en-US"/>
          </a:p>
        </p:txBody>
      </p:sp>
      <p:sp>
        <p:nvSpPr>
          <p:cNvPr id="5" name="Footer Placeholder 4">
            <a:extLst>
              <a:ext uri="{FF2B5EF4-FFF2-40B4-BE49-F238E27FC236}">
                <a16:creationId xmlns:a16="http://schemas.microsoft.com/office/drawing/2014/main" id="{C0D92B71-999D-334F-A88C-AD55FD5590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703BCB-080A-8D43-991B-74D196578EA4}"/>
              </a:ext>
            </a:extLst>
          </p:cNvPr>
          <p:cNvSpPr>
            <a:spLocks noGrp="1"/>
          </p:cNvSpPr>
          <p:nvPr>
            <p:ph type="sldNum" sz="quarter" idx="12"/>
          </p:nvPr>
        </p:nvSpPr>
        <p:spPr/>
        <p:txBody>
          <a:bodyPr/>
          <a:lstStyle/>
          <a:p>
            <a:fld id="{1ACDA0DB-4EEE-A647-ADCC-6D214D76A7D9}" type="slidenum">
              <a:rPr lang="en-US" smtClean="0"/>
              <a:t>‹#›</a:t>
            </a:fld>
            <a:endParaRPr lang="en-US"/>
          </a:p>
        </p:txBody>
      </p:sp>
    </p:spTree>
    <p:extLst>
      <p:ext uri="{BB962C8B-B14F-4D97-AF65-F5344CB8AC3E}">
        <p14:creationId xmlns:p14="http://schemas.microsoft.com/office/powerpoint/2010/main" val="269071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7B5D0-2C31-F341-98B9-F4790F84D7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569269-55FC-2D45-A6A5-B81083C031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26432F-F1AE-FF4E-A3C9-8FB57E1EDD2E}"/>
              </a:ext>
            </a:extLst>
          </p:cNvPr>
          <p:cNvSpPr>
            <a:spLocks noGrp="1"/>
          </p:cNvSpPr>
          <p:nvPr>
            <p:ph type="dt" sz="half" idx="10"/>
          </p:nvPr>
        </p:nvSpPr>
        <p:spPr/>
        <p:txBody>
          <a:bodyPr/>
          <a:lstStyle/>
          <a:p>
            <a:fld id="{F72C5E28-5D1C-A44D-82BF-62F1D2F63DE5}" type="datetimeFigureOut">
              <a:rPr lang="en-US" smtClean="0"/>
              <a:t>11/8/2023</a:t>
            </a:fld>
            <a:endParaRPr lang="en-US"/>
          </a:p>
        </p:txBody>
      </p:sp>
      <p:sp>
        <p:nvSpPr>
          <p:cNvPr id="5" name="Footer Placeholder 4">
            <a:extLst>
              <a:ext uri="{FF2B5EF4-FFF2-40B4-BE49-F238E27FC236}">
                <a16:creationId xmlns:a16="http://schemas.microsoft.com/office/drawing/2014/main" id="{E281C4B1-B5A3-264F-A84E-56F73F46F8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CF194E-1969-2240-8A70-06945CF94235}"/>
              </a:ext>
            </a:extLst>
          </p:cNvPr>
          <p:cNvSpPr>
            <a:spLocks noGrp="1"/>
          </p:cNvSpPr>
          <p:nvPr>
            <p:ph type="sldNum" sz="quarter" idx="12"/>
          </p:nvPr>
        </p:nvSpPr>
        <p:spPr/>
        <p:txBody>
          <a:bodyPr/>
          <a:lstStyle/>
          <a:p>
            <a:fld id="{1ACDA0DB-4EEE-A647-ADCC-6D214D76A7D9}" type="slidenum">
              <a:rPr lang="en-US" smtClean="0"/>
              <a:t>‹#›</a:t>
            </a:fld>
            <a:endParaRPr lang="en-US"/>
          </a:p>
        </p:txBody>
      </p:sp>
    </p:spTree>
    <p:extLst>
      <p:ext uri="{BB962C8B-B14F-4D97-AF65-F5344CB8AC3E}">
        <p14:creationId xmlns:p14="http://schemas.microsoft.com/office/powerpoint/2010/main" val="35900149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37154-59D6-EF4D-AAD6-608AB58883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B19DBC-0CDC-0442-B20F-F757A0257A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EC4971-120C-EF4D-AF83-F0A769B15838}"/>
              </a:ext>
            </a:extLst>
          </p:cNvPr>
          <p:cNvSpPr>
            <a:spLocks noGrp="1"/>
          </p:cNvSpPr>
          <p:nvPr>
            <p:ph type="dt" sz="half" idx="10"/>
          </p:nvPr>
        </p:nvSpPr>
        <p:spPr/>
        <p:txBody>
          <a:bodyPr/>
          <a:lstStyle/>
          <a:p>
            <a:fld id="{F72C5E28-5D1C-A44D-82BF-62F1D2F63DE5}" type="datetimeFigureOut">
              <a:rPr lang="en-US" smtClean="0"/>
              <a:t>11/8/2023</a:t>
            </a:fld>
            <a:endParaRPr lang="en-US"/>
          </a:p>
        </p:txBody>
      </p:sp>
      <p:sp>
        <p:nvSpPr>
          <p:cNvPr id="5" name="Footer Placeholder 4">
            <a:extLst>
              <a:ext uri="{FF2B5EF4-FFF2-40B4-BE49-F238E27FC236}">
                <a16:creationId xmlns:a16="http://schemas.microsoft.com/office/drawing/2014/main" id="{9ED63DC0-64BA-0A46-8579-E63F1C2EE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6AFA4F-3BD0-5646-AA2E-88249F090B81}"/>
              </a:ext>
            </a:extLst>
          </p:cNvPr>
          <p:cNvSpPr>
            <a:spLocks noGrp="1"/>
          </p:cNvSpPr>
          <p:nvPr>
            <p:ph type="sldNum" sz="quarter" idx="12"/>
          </p:nvPr>
        </p:nvSpPr>
        <p:spPr/>
        <p:txBody>
          <a:bodyPr/>
          <a:lstStyle/>
          <a:p>
            <a:fld id="{1ACDA0DB-4EEE-A647-ADCC-6D214D76A7D9}" type="slidenum">
              <a:rPr lang="en-US" smtClean="0"/>
              <a:t>‹#›</a:t>
            </a:fld>
            <a:endParaRPr lang="en-US"/>
          </a:p>
        </p:txBody>
      </p:sp>
    </p:spTree>
    <p:extLst>
      <p:ext uri="{BB962C8B-B14F-4D97-AF65-F5344CB8AC3E}">
        <p14:creationId xmlns:p14="http://schemas.microsoft.com/office/powerpoint/2010/main" val="42239460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FE2FB-23BA-B444-9FF7-1CB965B9C7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61702E-7819-8A4D-98EB-C21516EDCC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4D08D1-73C8-4C48-94EA-0BD32252AF3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D1E8948-2D6D-7546-96CE-B045502B617A}"/>
              </a:ext>
            </a:extLst>
          </p:cNvPr>
          <p:cNvSpPr>
            <a:spLocks noGrp="1"/>
          </p:cNvSpPr>
          <p:nvPr>
            <p:ph type="dt" sz="half" idx="10"/>
          </p:nvPr>
        </p:nvSpPr>
        <p:spPr/>
        <p:txBody>
          <a:bodyPr/>
          <a:lstStyle/>
          <a:p>
            <a:fld id="{F72C5E28-5D1C-A44D-82BF-62F1D2F63DE5}" type="datetimeFigureOut">
              <a:rPr lang="en-US" smtClean="0"/>
              <a:t>11/8/2023</a:t>
            </a:fld>
            <a:endParaRPr lang="en-US"/>
          </a:p>
        </p:txBody>
      </p:sp>
      <p:sp>
        <p:nvSpPr>
          <p:cNvPr id="6" name="Footer Placeholder 5">
            <a:extLst>
              <a:ext uri="{FF2B5EF4-FFF2-40B4-BE49-F238E27FC236}">
                <a16:creationId xmlns:a16="http://schemas.microsoft.com/office/drawing/2014/main" id="{296ADAED-3BD8-AF47-B3FB-2A5CABD249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2091F9-83E6-C94F-A4E6-59DA9FFBB45C}"/>
              </a:ext>
            </a:extLst>
          </p:cNvPr>
          <p:cNvSpPr>
            <a:spLocks noGrp="1"/>
          </p:cNvSpPr>
          <p:nvPr>
            <p:ph type="sldNum" sz="quarter" idx="12"/>
          </p:nvPr>
        </p:nvSpPr>
        <p:spPr/>
        <p:txBody>
          <a:bodyPr/>
          <a:lstStyle/>
          <a:p>
            <a:fld id="{1ACDA0DB-4EEE-A647-ADCC-6D214D76A7D9}" type="slidenum">
              <a:rPr lang="en-US" smtClean="0"/>
              <a:t>‹#›</a:t>
            </a:fld>
            <a:endParaRPr lang="en-US"/>
          </a:p>
        </p:txBody>
      </p:sp>
    </p:spTree>
    <p:extLst>
      <p:ext uri="{BB962C8B-B14F-4D97-AF65-F5344CB8AC3E}">
        <p14:creationId xmlns:p14="http://schemas.microsoft.com/office/powerpoint/2010/main" val="2596631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1A643-70C7-B841-83E3-323892D56B7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103452F-48E1-854E-8CD3-824D7B591F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0372BA8-6D41-014A-AC85-275E8E23D3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73B937A-09C0-CE41-B832-1B41E9C2E2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1EFEDDC-3182-B240-B73D-B6AD7935B8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755738B-401D-5E43-A690-7F3E2F003750}"/>
              </a:ext>
            </a:extLst>
          </p:cNvPr>
          <p:cNvSpPr>
            <a:spLocks noGrp="1"/>
          </p:cNvSpPr>
          <p:nvPr>
            <p:ph type="dt" sz="half" idx="10"/>
          </p:nvPr>
        </p:nvSpPr>
        <p:spPr/>
        <p:txBody>
          <a:bodyPr/>
          <a:lstStyle/>
          <a:p>
            <a:fld id="{F72C5E28-5D1C-A44D-82BF-62F1D2F63DE5}" type="datetimeFigureOut">
              <a:rPr lang="en-US" smtClean="0"/>
              <a:t>11/8/2023</a:t>
            </a:fld>
            <a:endParaRPr lang="en-US"/>
          </a:p>
        </p:txBody>
      </p:sp>
      <p:sp>
        <p:nvSpPr>
          <p:cNvPr id="8" name="Footer Placeholder 7">
            <a:extLst>
              <a:ext uri="{FF2B5EF4-FFF2-40B4-BE49-F238E27FC236}">
                <a16:creationId xmlns:a16="http://schemas.microsoft.com/office/drawing/2014/main" id="{D2899AA0-6396-AF48-856A-671A9A576B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A689DA9-F5A4-5E4E-AF1A-720BE58636D1}"/>
              </a:ext>
            </a:extLst>
          </p:cNvPr>
          <p:cNvSpPr>
            <a:spLocks noGrp="1"/>
          </p:cNvSpPr>
          <p:nvPr>
            <p:ph type="sldNum" sz="quarter" idx="12"/>
          </p:nvPr>
        </p:nvSpPr>
        <p:spPr/>
        <p:txBody>
          <a:bodyPr/>
          <a:lstStyle/>
          <a:p>
            <a:fld id="{1ACDA0DB-4EEE-A647-ADCC-6D214D76A7D9}" type="slidenum">
              <a:rPr lang="en-US" smtClean="0"/>
              <a:t>‹#›</a:t>
            </a:fld>
            <a:endParaRPr lang="en-US"/>
          </a:p>
        </p:txBody>
      </p:sp>
    </p:spTree>
    <p:extLst>
      <p:ext uri="{BB962C8B-B14F-4D97-AF65-F5344CB8AC3E}">
        <p14:creationId xmlns:p14="http://schemas.microsoft.com/office/powerpoint/2010/main" val="3121028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8D203-121C-354D-9B5F-F966EA35DC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15B26FA-8A11-5049-B1F8-913418D216D2}"/>
              </a:ext>
            </a:extLst>
          </p:cNvPr>
          <p:cNvSpPr>
            <a:spLocks noGrp="1"/>
          </p:cNvSpPr>
          <p:nvPr>
            <p:ph type="dt" sz="half" idx="10"/>
          </p:nvPr>
        </p:nvSpPr>
        <p:spPr/>
        <p:txBody>
          <a:bodyPr/>
          <a:lstStyle/>
          <a:p>
            <a:fld id="{F72C5E28-5D1C-A44D-82BF-62F1D2F63DE5}" type="datetimeFigureOut">
              <a:rPr lang="en-US" smtClean="0"/>
              <a:t>11/8/2023</a:t>
            </a:fld>
            <a:endParaRPr lang="en-US"/>
          </a:p>
        </p:txBody>
      </p:sp>
      <p:sp>
        <p:nvSpPr>
          <p:cNvPr id="4" name="Footer Placeholder 3">
            <a:extLst>
              <a:ext uri="{FF2B5EF4-FFF2-40B4-BE49-F238E27FC236}">
                <a16:creationId xmlns:a16="http://schemas.microsoft.com/office/drawing/2014/main" id="{437529E5-DA8E-5042-90EB-CD1C3E254E9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F9C90A-C078-2941-AAE4-5D9606136B9B}"/>
              </a:ext>
            </a:extLst>
          </p:cNvPr>
          <p:cNvSpPr>
            <a:spLocks noGrp="1"/>
          </p:cNvSpPr>
          <p:nvPr>
            <p:ph type="sldNum" sz="quarter" idx="12"/>
          </p:nvPr>
        </p:nvSpPr>
        <p:spPr/>
        <p:txBody>
          <a:bodyPr/>
          <a:lstStyle/>
          <a:p>
            <a:fld id="{1ACDA0DB-4EEE-A647-ADCC-6D214D76A7D9}" type="slidenum">
              <a:rPr lang="en-US" smtClean="0"/>
              <a:t>‹#›</a:t>
            </a:fld>
            <a:endParaRPr lang="en-US"/>
          </a:p>
        </p:txBody>
      </p:sp>
    </p:spTree>
    <p:extLst>
      <p:ext uri="{BB962C8B-B14F-4D97-AF65-F5344CB8AC3E}">
        <p14:creationId xmlns:p14="http://schemas.microsoft.com/office/powerpoint/2010/main" val="3757890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BBBB44-C3F5-AE49-A02F-232772054FAB}"/>
              </a:ext>
            </a:extLst>
          </p:cNvPr>
          <p:cNvSpPr>
            <a:spLocks noGrp="1"/>
          </p:cNvSpPr>
          <p:nvPr>
            <p:ph type="dt" sz="half" idx="10"/>
          </p:nvPr>
        </p:nvSpPr>
        <p:spPr/>
        <p:txBody>
          <a:bodyPr/>
          <a:lstStyle/>
          <a:p>
            <a:fld id="{F72C5E28-5D1C-A44D-82BF-62F1D2F63DE5}" type="datetimeFigureOut">
              <a:rPr lang="en-US" smtClean="0"/>
              <a:t>11/8/2023</a:t>
            </a:fld>
            <a:endParaRPr lang="en-US"/>
          </a:p>
        </p:txBody>
      </p:sp>
      <p:sp>
        <p:nvSpPr>
          <p:cNvPr id="3" name="Footer Placeholder 2">
            <a:extLst>
              <a:ext uri="{FF2B5EF4-FFF2-40B4-BE49-F238E27FC236}">
                <a16:creationId xmlns:a16="http://schemas.microsoft.com/office/drawing/2014/main" id="{A6915B68-4DE3-4C43-9180-6390FCF1A71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F415BC-1E90-6748-8C6A-8CC89C8DD0DF}"/>
              </a:ext>
            </a:extLst>
          </p:cNvPr>
          <p:cNvSpPr>
            <a:spLocks noGrp="1"/>
          </p:cNvSpPr>
          <p:nvPr>
            <p:ph type="sldNum" sz="quarter" idx="12"/>
          </p:nvPr>
        </p:nvSpPr>
        <p:spPr/>
        <p:txBody>
          <a:bodyPr/>
          <a:lstStyle/>
          <a:p>
            <a:fld id="{1ACDA0DB-4EEE-A647-ADCC-6D214D76A7D9}" type="slidenum">
              <a:rPr lang="en-US" smtClean="0"/>
              <a:t>‹#›</a:t>
            </a:fld>
            <a:endParaRPr lang="en-US"/>
          </a:p>
        </p:txBody>
      </p:sp>
    </p:spTree>
    <p:extLst>
      <p:ext uri="{BB962C8B-B14F-4D97-AF65-F5344CB8AC3E}">
        <p14:creationId xmlns:p14="http://schemas.microsoft.com/office/powerpoint/2010/main" val="327400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E2436-FEF1-ED41-8512-4847BB425C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361007-FDBD-5E43-9523-A8B089F107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E53208-492F-BF4F-933C-82A4DDB3B0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8D5C9D-C55C-2A4B-9639-CC394BE4DCD8}"/>
              </a:ext>
            </a:extLst>
          </p:cNvPr>
          <p:cNvSpPr>
            <a:spLocks noGrp="1"/>
          </p:cNvSpPr>
          <p:nvPr>
            <p:ph type="dt" sz="half" idx="10"/>
          </p:nvPr>
        </p:nvSpPr>
        <p:spPr/>
        <p:txBody>
          <a:bodyPr/>
          <a:lstStyle/>
          <a:p>
            <a:fld id="{F72C5E28-5D1C-A44D-82BF-62F1D2F63DE5}" type="datetimeFigureOut">
              <a:rPr lang="en-US" smtClean="0"/>
              <a:t>11/8/2023</a:t>
            </a:fld>
            <a:endParaRPr lang="en-US"/>
          </a:p>
        </p:txBody>
      </p:sp>
      <p:sp>
        <p:nvSpPr>
          <p:cNvPr id="6" name="Footer Placeholder 5">
            <a:extLst>
              <a:ext uri="{FF2B5EF4-FFF2-40B4-BE49-F238E27FC236}">
                <a16:creationId xmlns:a16="http://schemas.microsoft.com/office/drawing/2014/main" id="{4E064228-3B32-3446-B79B-6B6729CBFC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E33877-8335-D04F-BBEC-BBC0BC637E19}"/>
              </a:ext>
            </a:extLst>
          </p:cNvPr>
          <p:cNvSpPr>
            <a:spLocks noGrp="1"/>
          </p:cNvSpPr>
          <p:nvPr>
            <p:ph type="sldNum" sz="quarter" idx="12"/>
          </p:nvPr>
        </p:nvSpPr>
        <p:spPr/>
        <p:txBody>
          <a:bodyPr/>
          <a:lstStyle/>
          <a:p>
            <a:fld id="{1ACDA0DB-4EEE-A647-ADCC-6D214D76A7D9}" type="slidenum">
              <a:rPr lang="en-US" smtClean="0"/>
              <a:t>‹#›</a:t>
            </a:fld>
            <a:endParaRPr lang="en-US"/>
          </a:p>
        </p:txBody>
      </p:sp>
    </p:spTree>
    <p:extLst>
      <p:ext uri="{BB962C8B-B14F-4D97-AF65-F5344CB8AC3E}">
        <p14:creationId xmlns:p14="http://schemas.microsoft.com/office/powerpoint/2010/main" val="3798015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6BEEB-F165-0C48-8293-44ACBA9766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2AB5BAF-9FAC-6642-8FA2-B840DEC969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EF3101E-A5C3-394C-8EA3-D5DADD5689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F65D0F-A4E8-BB41-8A83-C78A828D089C}"/>
              </a:ext>
            </a:extLst>
          </p:cNvPr>
          <p:cNvSpPr>
            <a:spLocks noGrp="1"/>
          </p:cNvSpPr>
          <p:nvPr>
            <p:ph type="dt" sz="half" idx="10"/>
          </p:nvPr>
        </p:nvSpPr>
        <p:spPr/>
        <p:txBody>
          <a:bodyPr/>
          <a:lstStyle/>
          <a:p>
            <a:fld id="{F72C5E28-5D1C-A44D-82BF-62F1D2F63DE5}" type="datetimeFigureOut">
              <a:rPr lang="en-US" smtClean="0"/>
              <a:t>11/8/2023</a:t>
            </a:fld>
            <a:endParaRPr lang="en-US"/>
          </a:p>
        </p:txBody>
      </p:sp>
      <p:sp>
        <p:nvSpPr>
          <p:cNvPr id="6" name="Footer Placeholder 5">
            <a:extLst>
              <a:ext uri="{FF2B5EF4-FFF2-40B4-BE49-F238E27FC236}">
                <a16:creationId xmlns:a16="http://schemas.microsoft.com/office/drawing/2014/main" id="{C7724E3E-61C5-CA43-AB3B-F2A52CFBD7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50649E-1F9C-9F47-B62B-514FA78336F3}"/>
              </a:ext>
            </a:extLst>
          </p:cNvPr>
          <p:cNvSpPr>
            <a:spLocks noGrp="1"/>
          </p:cNvSpPr>
          <p:nvPr>
            <p:ph type="sldNum" sz="quarter" idx="12"/>
          </p:nvPr>
        </p:nvSpPr>
        <p:spPr/>
        <p:txBody>
          <a:bodyPr/>
          <a:lstStyle/>
          <a:p>
            <a:fld id="{1ACDA0DB-4EEE-A647-ADCC-6D214D76A7D9}" type="slidenum">
              <a:rPr lang="en-US" smtClean="0"/>
              <a:t>‹#›</a:t>
            </a:fld>
            <a:endParaRPr lang="en-US"/>
          </a:p>
        </p:txBody>
      </p:sp>
    </p:spTree>
    <p:extLst>
      <p:ext uri="{BB962C8B-B14F-4D97-AF65-F5344CB8AC3E}">
        <p14:creationId xmlns:p14="http://schemas.microsoft.com/office/powerpoint/2010/main" val="1419247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7BD64F-1193-9F4E-8C5F-B1C76BD63A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84240D-DEEF-194B-8076-990431ECC8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8EAC36-BEF2-7745-BD31-F2FBB9E2CF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2C5E28-5D1C-A44D-82BF-62F1D2F63DE5}" type="datetimeFigureOut">
              <a:rPr lang="en-US" smtClean="0"/>
              <a:t>11/8/2023</a:t>
            </a:fld>
            <a:endParaRPr lang="en-US"/>
          </a:p>
        </p:txBody>
      </p:sp>
      <p:sp>
        <p:nvSpPr>
          <p:cNvPr id="5" name="Footer Placeholder 4">
            <a:extLst>
              <a:ext uri="{FF2B5EF4-FFF2-40B4-BE49-F238E27FC236}">
                <a16:creationId xmlns:a16="http://schemas.microsoft.com/office/drawing/2014/main" id="{8F184516-F3CB-AF40-AADB-67F9902172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C820CD-5E50-3E4E-931B-53D29ECD55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CDA0DB-4EEE-A647-ADCC-6D214D76A7D9}" type="slidenum">
              <a:rPr lang="en-US" smtClean="0"/>
              <a:t>‹#›</a:t>
            </a:fld>
            <a:endParaRPr lang="en-US"/>
          </a:p>
        </p:txBody>
      </p:sp>
    </p:spTree>
    <p:extLst>
      <p:ext uri="{BB962C8B-B14F-4D97-AF65-F5344CB8AC3E}">
        <p14:creationId xmlns:p14="http://schemas.microsoft.com/office/powerpoint/2010/main" val="41512748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hart" Target="../charts/chart3.xml"/><Relationship Id="rId3" Type="http://schemas.openxmlformats.org/officeDocument/2006/relationships/image" Target="../media/image2.jpeg"/><Relationship Id="rId7" Type="http://schemas.openxmlformats.org/officeDocument/2006/relationships/chart" Target="../charts/chart2.xml"/><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chart" Target="../charts/chart1.xml"/><Relationship Id="rId5" Type="http://schemas.openxmlformats.org/officeDocument/2006/relationships/image" Target="../media/image4.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A picture containing text, outdoor, sign&#10;&#10;Description automatically generated">
            <a:extLst>
              <a:ext uri="{FF2B5EF4-FFF2-40B4-BE49-F238E27FC236}">
                <a16:creationId xmlns:a16="http://schemas.microsoft.com/office/drawing/2014/main" id="{E6A1759A-2D2A-7847-ABCF-3E2468F9CCD4}"/>
              </a:ext>
            </a:extLst>
          </p:cNvPr>
          <p:cNvPicPr>
            <a:picLocks noChangeAspect="1"/>
          </p:cNvPicPr>
          <p:nvPr/>
        </p:nvPicPr>
        <p:blipFill rotWithShape="1">
          <a:blip r:embed="rId2">
            <a:alphaModFix/>
          </a:blip>
          <a:srcRect l="857" t="66898" r="-857" b="-860"/>
          <a:stretch/>
        </p:blipFill>
        <p:spPr>
          <a:xfrm>
            <a:off x="11532233" y="6364326"/>
            <a:ext cx="680899" cy="521899"/>
          </a:xfrm>
          <a:prstGeom prst="rect">
            <a:avLst/>
          </a:prstGeom>
        </p:spPr>
      </p:pic>
      <p:pic>
        <p:nvPicPr>
          <p:cNvPr id="22" name="Picture 21">
            <a:extLst>
              <a:ext uri="{FF2B5EF4-FFF2-40B4-BE49-F238E27FC236}">
                <a16:creationId xmlns:a16="http://schemas.microsoft.com/office/drawing/2014/main" id="{89E7320B-C9E3-E44E-AB70-F794FE0E707A}"/>
              </a:ext>
              <a:ext uri="{C183D7F6-B498-43B3-948B-1728B52AA6E4}">
                <adec:decorative xmlns:adec="http://schemas.microsoft.com/office/drawing/2017/decorative" val="1"/>
              </a:ext>
            </a:extLst>
          </p:cNvPr>
          <p:cNvPicPr>
            <a:picLocks noChangeAspect="1"/>
          </p:cNvPicPr>
          <p:nvPr/>
        </p:nvPicPr>
        <p:blipFill rotWithShape="1">
          <a:blip r:embed="rId3"/>
          <a:srcRect t="11458" r="7457" b="77292"/>
          <a:stretch/>
        </p:blipFill>
        <p:spPr>
          <a:xfrm>
            <a:off x="0" y="39975"/>
            <a:ext cx="12192000" cy="1232816"/>
          </a:xfrm>
          <a:prstGeom prst="rect">
            <a:avLst/>
          </a:prstGeom>
        </p:spPr>
      </p:pic>
      <p:pic>
        <p:nvPicPr>
          <p:cNvPr id="24" name="Picture 23">
            <a:extLst>
              <a:ext uri="{FF2B5EF4-FFF2-40B4-BE49-F238E27FC236}">
                <a16:creationId xmlns:a16="http://schemas.microsoft.com/office/drawing/2014/main" id="{1D40C048-956E-4149-BF9E-80808973C60E}"/>
              </a:ext>
              <a:ext uri="{C183D7F6-B498-43B3-948B-1728B52AA6E4}">
                <adec:decorative xmlns:adec="http://schemas.microsoft.com/office/drawing/2017/decorative" val="1"/>
              </a:ext>
            </a:extLst>
          </p:cNvPr>
          <p:cNvPicPr>
            <a:picLocks noChangeAspect="1"/>
          </p:cNvPicPr>
          <p:nvPr/>
        </p:nvPicPr>
        <p:blipFill rotWithShape="1">
          <a:blip r:embed="rId3"/>
          <a:srcRect t="11458" r="7457" b="77292"/>
          <a:stretch/>
        </p:blipFill>
        <p:spPr>
          <a:xfrm flipV="1">
            <a:off x="114454" y="1316579"/>
            <a:ext cx="2797574" cy="226626"/>
          </a:xfrm>
          <a:prstGeom prst="rect">
            <a:avLst/>
          </a:prstGeom>
        </p:spPr>
      </p:pic>
      <p:sp>
        <p:nvSpPr>
          <p:cNvPr id="25" name="Rectangle 24">
            <a:extLst>
              <a:ext uri="{FF2B5EF4-FFF2-40B4-BE49-F238E27FC236}">
                <a16:creationId xmlns:a16="http://schemas.microsoft.com/office/drawing/2014/main" id="{4ECE954D-68A8-004A-AC00-BA89927F746A}"/>
              </a:ext>
            </a:extLst>
          </p:cNvPr>
          <p:cNvSpPr/>
          <p:nvPr/>
        </p:nvSpPr>
        <p:spPr>
          <a:xfrm>
            <a:off x="802210" y="1283579"/>
            <a:ext cx="1327047" cy="276999"/>
          </a:xfrm>
          <a:prstGeom prst="rect">
            <a:avLst/>
          </a:prstGeom>
        </p:spPr>
        <p:txBody>
          <a:bodyPr wrap="square">
            <a:spAutoFit/>
          </a:bodyPr>
          <a:lstStyle/>
          <a:p>
            <a:pPr algn="ctr"/>
            <a:r>
              <a:rPr lang="en-US" sz="1200" dirty="0">
                <a:solidFill>
                  <a:schemeClr val="bg1"/>
                </a:solidFill>
                <a:latin typeface="Times New Roman" panose="02020603050405020304" pitchFamily="18" charset="0"/>
                <a:cs typeface="Times New Roman" panose="02020603050405020304" pitchFamily="18" charset="0"/>
              </a:rPr>
              <a:t>Introduction</a:t>
            </a:r>
          </a:p>
        </p:txBody>
      </p:sp>
      <p:pic>
        <p:nvPicPr>
          <p:cNvPr id="30" name="Picture 29">
            <a:extLst>
              <a:ext uri="{FF2B5EF4-FFF2-40B4-BE49-F238E27FC236}">
                <a16:creationId xmlns:a16="http://schemas.microsoft.com/office/drawing/2014/main" id="{2CD7B45C-5485-8344-BB9C-88F6E6051D52}"/>
              </a:ext>
              <a:ext uri="{C183D7F6-B498-43B3-948B-1728B52AA6E4}">
                <adec:decorative xmlns:adec="http://schemas.microsoft.com/office/drawing/2017/decorative" val="1"/>
              </a:ext>
            </a:extLst>
          </p:cNvPr>
          <p:cNvPicPr>
            <a:picLocks noChangeAspect="1"/>
          </p:cNvPicPr>
          <p:nvPr/>
        </p:nvPicPr>
        <p:blipFill rotWithShape="1">
          <a:blip r:embed="rId3"/>
          <a:srcRect t="11458" r="7457" b="77292"/>
          <a:stretch/>
        </p:blipFill>
        <p:spPr>
          <a:xfrm>
            <a:off x="18181" y="3499156"/>
            <a:ext cx="2824309" cy="214455"/>
          </a:xfrm>
          <a:prstGeom prst="rect">
            <a:avLst/>
          </a:prstGeom>
        </p:spPr>
      </p:pic>
      <p:pic>
        <p:nvPicPr>
          <p:cNvPr id="31" name="Picture 30">
            <a:extLst>
              <a:ext uri="{FF2B5EF4-FFF2-40B4-BE49-F238E27FC236}">
                <a16:creationId xmlns:a16="http://schemas.microsoft.com/office/drawing/2014/main" id="{C566B035-B515-224E-A7E5-CF46E44B5E58}"/>
              </a:ext>
              <a:ext uri="{C183D7F6-B498-43B3-948B-1728B52AA6E4}">
                <adec:decorative xmlns:adec="http://schemas.microsoft.com/office/drawing/2017/decorative" val="1"/>
              </a:ext>
            </a:extLst>
          </p:cNvPr>
          <p:cNvPicPr>
            <a:picLocks noChangeAspect="1"/>
          </p:cNvPicPr>
          <p:nvPr/>
        </p:nvPicPr>
        <p:blipFill rotWithShape="1">
          <a:blip r:embed="rId3"/>
          <a:srcRect t="11458" r="7457" b="77292"/>
          <a:stretch/>
        </p:blipFill>
        <p:spPr>
          <a:xfrm>
            <a:off x="37820" y="5983545"/>
            <a:ext cx="2824309" cy="214378"/>
          </a:xfrm>
          <a:prstGeom prst="rect">
            <a:avLst/>
          </a:prstGeom>
        </p:spPr>
      </p:pic>
      <p:sp>
        <p:nvSpPr>
          <p:cNvPr id="32" name="Rectangle 31">
            <a:extLst>
              <a:ext uri="{FF2B5EF4-FFF2-40B4-BE49-F238E27FC236}">
                <a16:creationId xmlns:a16="http://schemas.microsoft.com/office/drawing/2014/main" id="{479964B4-724A-F343-8AE9-3B65DFEBE10D}"/>
              </a:ext>
            </a:extLst>
          </p:cNvPr>
          <p:cNvSpPr/>
          <p:nvPr/>
        </p:nvSpPr>
        <p:spPr>
          <a:xfrm>
            <a:off x="593138" y="3446721"/>
            <a:ext cx="1513567" cy="276999"/>
          </a:xfrm>
          <a:prstGeom prst="rect">
            <a:avLst/>
          </a:prstGeom>
        </p:spPr>
        <p:txBody>
          <a:bodyPr wrap="square">
            <a:spAutoFit/>
          </a:bodyPr>
          <a:lstStyle/>
          <a:p>
            <a:pPr algn="ctr"/>
            <a:r>
              <a:rPr lang="en-US" sz="1200" dirty="0">
                <a:solidFill>
                  <a:schemeClr val="bg1"/>
                </a:solidFill>
                <a:latin typeface="Times New Roman" panose="02020603050405020304" pitchFamily="18" charset="0"/>
                <a:cs typeface="Times New Roman" panose="02020603050405020304" pitchFamily="18" charset="0"/>
              </a:rPr>
              <a:t>Study area</a:t>
            </a:r>
          </a:p>
        </p:txBody>
      </p:sp>
      <p:sp>
        <p:nvSpPr>
          <p:cNvPr id="33" name="Rectangle 32">
            <a:extLst>
              <a:ext uri="{FF2B5EF4-FFF2-40B4-BE49-F238E27FC236}">
                <a16:creationId xmlns:a16="http://schemas.microsoft.com/office/drawing/2014/main" id="{3858BD6D-1E3C-9743-BFB1-51218125AFC8}"/>
              </a:ext>
            </a:extLst>
          </p:cNvPr>
          <p:cNvSpPr/>
          <p:nvPr/>
        </p:nvSpPr>
        <p:spPr>
          <a:xfrm>
            <a:off x="1005190" y="5952234"/>
            <a:ext cx="823559" cy="276999"/>
          </a:xfrm>
          <a:prstGeom prst="rect">
            <a:avLst/>
          </a:prstGeom>
        </p:spPr>
        <p:txBody>
          <a:bodyPr wrap="none">
            <a:spAutoFit/>
          </a:bodyPr>
          <a:lstStyle/>
          <a:p>
            <a:pPr algn="ctr"/>
            <a:r>
              <a:rPr lang="en-US" sz="1200" dirty="0">
                <a:solidFill>
                  <a:schemeClr val="bg1"/>
                </a:solidFill>
                <a:latin typeface="Times New Roman" panose="02020603050405020304" pitchFamily="18" charset="0"/>
                <a:cs typeface="Times New Roman" panose="02020603050405020304" pitchFamily="18" charset="0"/>
              </a:rPr>
              <a:t>Data used</a:t>
            </a:r>
          </a:p>
        </p:txBody>
      </p:sp>
      <p:pic>
        <p:nvPicPr>
          <p:cNvPr id="34" name="Picture 33">
            <a:extLst>
              <a:ext uri="{FF2B5EF4-FFF2-40B4-BE49-F238E27FC236}">
                <a16:creationId xmlns:a16="http://schemas.microsoft.com/office/drawing/2014/main" id="{11BA8387-428D-264E-BC31-4331C539D424}"/>
              </a:ext>
              <a:ext uri="{C183D7F6-B498-43B3-948B-1728B52AA6E4}">
                <adec:decorative xmlns:adec="http://schemas.microsoft.com/office/drawing/2017/decorative" val="1"/>
              </a:ext>
            </a:extLst>
          </p:cNvPr>
          <p:cNvPicPr>
            <a:picLocks noChangeAspect="1"/>
          </p:cNvPicPr>
          <p:nvPr/>
        </p:nvPicPr>
        <p:blipFill rotWithShape="1">
          <a:blip r:embed="rId3"/>
          <a:srcRect t="11458" r="7457" b="77292"/>
          <a:stretch/>
        </p:blipFill>
        <p:spPr>
          <a:xfrm>
            <a:off x="8021984" y="1289527"/>
            <a:ext cx="2290590" cy="225407"/>
          </a:xfrm>
          <a:prstGeom prst="rect">
            <a:avLst/>
          </a:prstGeom>
        </p:spPr>
      </p:pic>
      <p:sp>
        <p:nvSpPr>
          <p:cNvPr id="35" name="Rectangle 34">
            <a:extLst>
              <a:ext uri="{FF2B5EF4-FFF2-40B4-BE49-F238E27FC236}">
                <a16:creationId xmlns:a16="http://schemas.microsoft.com/office/drawing/2014/main" id="{27DADA52-5159-9A42-856B-249C6B41B317}"/>
              </a:ext>
            </a:extLst>
          </p:cNvPr>
          <p:cNvSpPr/>
          <p:nvPr/>
        </p:nvSpPr>
        <p:spPr>
          <a:xfrm>
            <a:off x="8778810" y="1250619"/>
            <a:ext cx="782651" cy="276999"/>
          </a:xfrm>
          <a:prstGeom prst="rect">
            <a:avLst/>
          </a:prstGeom>
        </p:spPr>
        <p:txBody>
          <a:bodyPr wrap="none">
            <a:spAutoFit/>
          </a:bodyPr>
          <a:lstStyle/>
          <a:p>
            <a:pPr algn="ctr"/>
            <a:r>
              <a:rPr lang="en-US" sz="1200" dirty="0">
                <a:solidFill>
                  <a:schemeClr val="bg1"/>
                </a:solidFill>
                <a:latin typeface="Times New Roman" panose="02020603050405020304" pitchFamily="18" charset="0"/>
                <a:cs typeface="Times New Roman" panose="02020603050405020304" pitchFamily="18" charset="0"/>
              </a:rPr>
              <a:t>Methods </a:t>
            </a:r>
          </a:p>
        </p:txBody>
      </p:sp>
      <p:pic>
        <p:nvPicPr>
          <p:cNvPr id="36" name="Picture 35">
            <a:extLst>
              <a:ext uri="{FF2B5EF4-FFF2-40B4-BE49-F238E27FC236}">
                <a16:creationId xmlns:a16="http://schemas.microsoft.com/office/drawing/2014/main" id="{C84430D4-084A-824C-B6F1-42F7AB889D51}"/>
              </a:ext>
              <a:ext uri="{C183D7F6-B498-43B3-948B-1728B52AA6E4}">
                <adec:decorative xmlns:adec="http://schemas.microsoft.com/office/drawing/2017/decorative" val="1"/>
              </a:ext>
            </a:extLst>
          </p:cNvPr>
          <p:cNvPicPr>
            <a:picLocks noChangeAspect="1"/>
          </p:cNvPicPr>
          <p:nvPr/>
        </p:nvPicPr>
        <p:blipFill rotWithShape="1">
          <a:blip r:embed="rId3"/>
          <a:srcRect t="11458" r="7457" b="77292"/>
          <a:stretch/>
        </p:blipFill>
        <p:spPr>
          <a:xfrm>
            <a:off x="7913370" y="3630277"/>
            <a:ext cx="2296915" cy="198365"/>
          </a:xfrm>
          <a:prstGeom prst="rect">
            <a:avLst/>
          </a:prstGeom>
        </p:spPr>
      </p:pic>
      <p:sp>
        <p:nvSpPr>
          <p:cNvPr id="37" name="Rectangle 36">
            <a:extLst>
              <a:ext uri="{FF2B5EF4-FFF2-40B4-BE49-F238E27FC236}">
                <a16:creationId xmlns:a16="http://schemas.microsoft.com/office/drawing/2014/main" id="{8D64891C-265A-214B-BFD9-6E362CDF5F4C}"/>
              </a:ext>
            </a:extLst>
          </p:cNvPr>
          <p:cNvSpPr/>
          <p:nvPr/>
        </p:nvSpPr>
        <p:spPr>
          <a:xfrm>
            <a:off x="7842070" y="3788373"/>
            <a:ext cx="2493843" cy="3139321"/>
          </a:xfrm>
          <a:prstGeom prst="rect">
            <a:avLst/>
          </a:prstGeom>
        </p:spPr>
        <p:txBody>
          <a:bodyPr wrap="square">
            <a:spAutoFit/>
          </a:bodyPr>
          <a:lstStyle/>
          <a:p>
            <a:r>
              <a:rPr lang="en-US" sz="900" dirty="0">
                <a:latin typeface="Times New Roman" panose="02020603050405020304" pitchFamily="18" charset="0"/>
                <a:cs typeface="Times New Roman" panose="02020603050405020304" pitchFamily="18" charset="0"/>
              </a:rPr>
              <a:t> Vaccinations started getting widely distributed</a:t>
            </a:r>
          </a:p>
          <a:p>
            <a:r>
              <a:rPr lang="en-US" sz="900" dirty="0">
                <a:latin typeface="Times New Roman" panose="02020603050405020304" pitchFamily="18" charset="0"/>
                <a:cs typeface="Times New Roman" panose="02020603050405020304" pitchFamily="18" charset="0"/>
              </a:rPr>
              <a:t>across the united states in 2021, which were supposed to help curb covid cases and reduce </a:t>
            </a:r>
          </a:p>
          <a:p>
            <a:r>
              <a:rPr lang="en-US" sz="900" dirty="0">
                <a:latin typeface="Times New Roman" panose="02020603050405020304" pitchFamily="18" charset="0"/>
                <a:cs typeface="Times New Roman" panose="02020603050405020304" pitchFamily="18" charset="0"/>
              </a:rPr>
              <a:t>deaths. New York was one of the top 3 states with most deaths in 2020, but after vaccinations started, deaths went down considerably. Vermont was the topmost vaccinated state in 2021 as well as the state with the lowest mortality rate, which proves that vaccinations have a considerable impact on covid-19 cases/deaths. On November 19, 2020, </a:t>
            </a:r>
            <a:r>
              <a:rPr lang="en-US" sz="900" i="1" dirty="0">
                <a:latin typeface="Times New Roman" panose="02020603050405020304" pitchFamily="18" charset="0"/>
                <a:cs typeface="Times New Roman" panose="02020603050405020304" pitchFamily="18" charset="0"/>
              </a:rPr>
              <a:t>The real deal</a:t>
            </a:r>
            <a:r>
              <a:rPr lang="en-US" sz="900" dirty="0">
                <a:latin typeface="Times New Roman" panose="02020603050405020304" pitchFamily="18" charset="0"/>
                <a:cs typeface="Times New Roman" panose="02020603050405020304" pitchFamily="18" charset="0"/>
              </a:rPr>
              <a:t> reported “The city’s public school system will shut down as of Thursday after virus cases hit 3 percent over a seven-day average, according to Mayor Bill de Blasio.”, but the cases dropped considerably after vaccinations started becoming distributed across the states. Some Statistics about covid:</a:t>
            </a:r>
          </a:p>
          <a:p>
            <a:r>
              <a:rPr lang="en-US" sz="900" dirty="0">
                <a:latin typeface="Times New Roman" panose="02020603050405020304" pitchFamily="18" charset="0"/>
                <a:cs typeface="Times New Roman" panose="02020603050405020304" pitchFamily="18" charset="0"/>
              </a:rPr>
              <a:t>2020-0.11% of USA died due to covid</a:t>
            </a:r>
          </a:p>
          <a:p>
            <a:r>
              <a:rPr lang="en-US" sz="900" dirty="0">
                <a:latin typeface="Times New Roman" panose="02020603050405020304" pitchFamily="18" charset="0"/>
                <a:cs typeface="Times New Roman" panose="02020603050405020304" pitchFamily="18" charset="0"/>
              </a:rPr>
              <a:t>2020-6.06 USA population tested positive for covid </a:t>
            </a:r>
          </a:p>
          <a:p>
            <a:r>
              <a:rPr lang="en-US" sz="900" dirty="0">
                <a:latin typeface="Times New Roman" panose="02020603050405020304" pitchFamily="18" charset="0"/>
                <a:cs typeface="Times New Roman" panose="02020603050405020304" pitchFamily="18" charset="0"/>
              </a:rPr>
              <a:t>2021- 0.14% mortality rate nation wise</a:t>
            </a:r>
          </a:p>
          <a:p>
            <a:r>
              <a:rPr lang="en-US" sz="900" dirty="0">
                <a:latin typeface="Times New Roman" panose="02020603050405020304" pitchFamily="18" charset="0"/>
                <a:cs typeface="Times New Roman" panose="02020603050405020304" pitchFamily="18" charset="0"/>
              </a:rPr>
              <a:t>2021- 10.3% positive nation wise</a:t>
            </a:r>
          </a:p>
        </p:txBody>
      </p:sp>
      <p:pic>
        <p:nvPicPr>
          <p:cNvPr id="38" name="Picture 37">
            <a:extLst>
              <a:ext uri="{FF2B5EF4-FFF2-40B4-BE49-F238E27FC236}">
                <a16:creationId xmlns:a16="http://schemas.microsoft.com/office/drawing/2014/main" id="{DA8DF6EC-0CDC-CF43-BCC0-D19B82BEB569}"/>
              </a:ext>
              <a:ext uri="{C183D7F6-B498-43B3-948B-1728B52AA6E4}">
                <adec:decorative xmlns:adec="http://schemas.microsoft.com/office/drawing/2017/decorative" val="1"/>
              </a:ext>
            </a:extLst>
          </p:cNvPr>
          <p:cNvPicPr>
            <a:picLocks noChangeAspect="1"/>
          </p:cNvPicPr>
          <p:nvPr/>
        </p:nvPicPr>
        <p:blipFill rotWithShape="1">
          <a:blip r:embed="rId3"/>
          <a:srcRect t="11458" r="7457" b="77292"/>
          <a:stretch/>
        </p:blipFill>
        <p:spPr>
          <a:xfrm>
            <a:off x="10340762" y="1309770"/>
            <a:ext cx="1710927" cy="212688"/>
          </a:xfrm>
          <a:prstGeom prst="rect">
            <a:avLst/>
          </a:prstGeom>
        </p:spPr>
      </p:pic>
      <p:sp>
        <p:nvSpPr>
          <p:cNvPr id="39" name="Rectangle 38">
            <a:extLst>
              <a:ext uri="{FF2B5EF4-FFF2-40B4-BE49-F238E27FC236}">
                <a16:creationId xmlns:a16="http://schemas.microsoft.com/office/drawing/2014/main" id="{EAA076BE-43CC-2F4C-B1F9-D53303D1729C}"/>
              </a:ext>
            </a:extLst>
          </p:cNvPr>
          <p:cNvSpPr/>
          <p:nvPr/>
        </p:nvSpPr>
        <p:spPr>
          <a:xfrm>
            <a:off x="10911484" y="1277614"/>
            <a:ext cx="918841" cy="276999"/>
          </a:xfrm>
          <a:prstGeom prst="rect">
            <a:avLst/>
          </a:prstGeom>
        </p:spPr>
        <p:txBody>
          <a:bodyPr wrap="none">
            <a:spAutoFit/>
          </a:bodyPr>
          <a:lstStyle/>
          <a:p>
            <a:pPr algn="ctr"/>
            <a:r>
              <a:rPr lang="en-US" sz="1200" dirty="0">
                <a:solidFill>
                  <a:schemeClr val="bg1"/>
                </a:solidFill>
                <a:latin typeface="Times New Roman" panose="02020603050405020304" pitchFamily="18" charset="0"/>
                <a:cs typeface="Times New Roman" panose="02020603050405020304" pitchFamily="18" charset="0"/>
              </a:rPr>
              <a:t>Conclusion</a:t>
            </a:r>
          </a:p>
        </p:txBody>
      </p:sp>
      <p:pic>
        <p:nvPicPr>
          <p:cNvPr id="40" name="Picture 39">
            <a:extLst>
              <a:ext uri="{FF2B5EF4-FFF2-40B4-BE49-F238E27FC236}">
                <a16:creationId xmlns:a16="http://schemas.microsoft.com/office/drawing/2014/main" id="{35ECBC51-DEAA-5244-865B-429C52C51FDD}"/>
              </a:ext>
              <a:ext uri="{C183D7F6-B498-43B3-948B-1728B52AA6E4}">
                <adec:decorative xmlns:adec="http://schemas.microsoft.com/office/drawing/2017/decorative" val="1"/>
              </a:ext>
            </a:extLst>
          </p:cNvPr>
          <p:cNvPicPr>
            <a:picLocks noChangeAspect="1"/>
          </p:cNvPicPr>
          <p:nvPr/>
        </p:nvPicPr>
        <p:blipFill rotWithShape="1">
          <a:blip r:embed="rId3"/>
          <a:srcRect t="11458" r="7457" b="77292"/>
          <a:stretch/>
        </p:blipFill>
        <p:spPr>
          <a:xfrm>
            <a:off x="10312574" y="3624305"/>
            <a:ext cx="1641225" cy="204337"/>
          </a:xfrm>
          <a:prstGeom prst="rect">
            <a:avLst/>
          </a:prstGeom>
        </p:spPr>
      </p:pic>
      <p:sp>
        <p:nvSpPr>
          <p:cNvPr id="41" name="Rectangle 40">
            <a:extLst>
              <a:ext uri="{FF2B5EF4-FFF2-40B4-BE49-F238E27FC236}">
                <a16:creationId xmlns:a16="http://schemas.microsoft.com/office/drawing/2014/main" id="{587A969D-5925-6549-ADBC-6ED590BFB2CB}"/>
              </a:ext>
            </a:extLst>
          </p:cNvPr>
          <p:cNvSpPr/>
          <p:nvPr/>
        </p:nvSpPr>
        <p:spPr>
          <a:xfrm>
            <a:off x="10660199" y="3588318"/>
            <a:ext cx="872034" cy="400110"/>
          </a:xfrm>
          <a:prstGeom prst="rect">
            <a:avLst/>
          </a:prstGeom>
        </p:spPr>
        <p:txBody>
          <a:bodyPr wrap="none">
            <a:spAutoFit/>
          </a:bodyPr>
          <a:lstStyle/>
          <a:p>
            <a:r>
              <a:rPr lang="en-US" sz="1200" dirty="0">
                <a:solidFill>
                  <a:schemeClr val="bg1"/>
                </a:solidFill>
                <a:latin typeface="Times New Roman" panose="02020603050405020304" pitchFamily="18" charset="0"/>
                <a:cs typeface="Times New Roman" panose="02020603050405020304" pitchFamily="18" charset="0"/>
              </a:rPr>
              <a:t>References</a:t>
            </a:r>
          </a:p>
          <a:p>
            <a:endParaRPr lang="en-US" sz="800" dirty="0">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a16="http://schemas.microsoft.com/office/drawing/2014/main" id="{C87BFD64-AA7F-5C49-B59C-BB8111E83264}"/>
              </a:ext>
            </a:extLst>
          </p:cNvPr>
          <p:cNvSpPr txBox="1"/>
          <p:nvPr/>
        </p:nvSpPr>
        <p:spPr>
          <a:xfrm>
            <a:off x="2815757" y="102466"/>
            <a:ext cx="6326725" cy="1477328"/>
          </a:xfrm>
          <a:prstGeom prst="rect">
            <a:avLst/>
          </a:prstGeom>
          <a:noFill/>
        </p:spPr>
        <p:txBody>
          <a:bodyPr wrap="square" rtlCol="0">
            <a:spAutoFit/>
          </a:bodyPr>
          <a:lstStyle/>
          <a:p>
            <a:pPr algn="ctr">
              <a:lnSpc>
                <a:spcPct val="150000"/>
              </a:lnSpc>
            </a:pPr>
            <a:r>
              <a:rPr lang="en-US" sz="1200" dirty="0">
                <a:solidFill>
                  <a:schemeClr val="bg1"/>
                </a:solidFill>
                <a:latin typeface="Times New Roman" panose="02020603050405020304" pitchFamily="18" charset="0"/>
                <a:cs typeface="Times New Roman" panose="02020603050405020304" pitchFamily="18" charset="0"/>
              </a:rPr>
              <a:t>Impact of Vaccination on Covid-mortality Rate in the United States</a:t>
            </a:r>
          </a:p>
          <a:p>
            <a:pPr algn="ctr">
              <a:lnSpc>
                <a:spcPct val="150000"/>
              </a:lnSpc>
            </a:pPr>
            <a:r>
              <a:rPr lang="en-US" sz="1200" dirty="0">
                <a:solidFill>
                  <a:schemeClr val="bg1"/>
                </a:solidFill>
                <a:latin typeface="Times New Roman" panose="02020603050405020304" pitchFamily="18" charset="0"/>
                <a:cs typeface="Times New Roman" panose="02020603050405020304" pitchFamily="18" charset="0"/>
              </a:rPr>
              <a:t>Bhavya Sharma</a:t>
            </a:r>
          </a:p>
          <a:p>
            <a:pPr algn="ctr">
              <a:lnSpc>
                <a:spcPct val="150000"/>
              </a:lnSpc>
            </a:pPr>
            <a:r>
              <a:rPr lang="en-US" sz="1200" dirty="0">
                <a:solidFill>
                  <a:schemeClr val="bg1"/>
                </a:solidFill>
                <a:latin typeface="Times New Roman" panose="02020603050405020304" pitchFamily="18" charset="0"/>
                <a:cs typeface="Times New Roman" panose="02020603050405020304" pitchFamily="18" charset="0"/>
              </a:rPr>
              <a:t>Department of Geography, University of Nebraska Kearney </a:t>
            </a:r>
          </a:p>
          <a:p>
            <a:pPr algn="ctr">
              <a:lnSpc>
                <a:spcPct val="150000"/>
              </a:lnSpc>
            </a:pPr>
            <a:r>
              <a:rPr lang="en-US" sz="1200" dirty="0">
                <a:solidFill>
                  <a:schemeClr val="bg1"/>
                </a:solidFill>
                <a:latin typeface="Times New Roman" panose="02020603050405020304" pitchFamily="18" charset="0"/>
                <a:cs typeface="Times New Roman" panose="02020603050405020304" pitchFamily="18" charset="0"/>
              </a:rPr>
              <a:t>[Faculty Advisor: Dr. Vijendra Boken]</a:t>
            </a:r>
          </a:p>
          <a:p>
            <a:pPr algn="ctr"/>
            <a:endParaRPr lang="en-US" dirty="0">
              <a:latin typeface="Times New Roman" panose="02020603050405020304" pitchFamily="18" charset="0"/>
              <a:cs typeface="Times New Roman" panose="02020603050405020304" pitchFamily="18" charset="0"/>
            </a:endParaRPr>
          </a:p>
        </p:txBody>
      </p:sp>
      <p:pic>
        <p:nvPicPr>
          <p:cNvPr id="43" name="Picture 42" descr="Text&#10;&#10;Description automatically generated with low confidence">
            <a:extLst>
              <a:ext uri="{FF2B5EF4-FFF2-40B4-BE49-F238E27FC236}">
                <a16:creationId xmlns:a16="http://schemas.microsoft.com/office/drawing/2014/main" id="{3EADEC19-CF31-B446-8D5F-7A468ECC13B0}"/>
              </a:ext>
            </a:extLst>
          </p:cNvPr>
          <p:cNvPicPr>
            <a:picLocks noChangeAspect="1"/>
          </p:cNvPicPr>
          <p:nvPr/>
        </p:nvPicPr>
        <p:blipFill>
          <a:blip r:embed="rId4"/>
          <a:stretch>
            <a:fillRect/>
          </a:stretch>
        </p:blipFill>
        <p:spPr>
          <a:xfrm>
            <a:off x="58108" y="149589"/>
            <a:ext cx="2910267" cy="853450"/>
          </a:xfrm>
          <a:prstGeom prst="rect">
            <a:avLst/>
          </a:prstGeom>
        </p:spPr>
      </p:pic>
      <p:sp>
        <p:nvSpPr>
          <p:cNvPr id="42" name="TextBox 41">
            <a:extLst>
              <a:ext uri="{FF2B5EF4-FFF2-40B4-BE49-F238E27FC236}">
                <a16:creationId xmlns:a16="http://schemas.microsoft.com/office/drawing/2014/main" id="{C4AFD4D0-81DB-264C-9DEF-E7D9C1880B4C}"/>
              </a:ext>
            </a:extLst>
          </p:cNvPr>
          <p:cNvSpPr txBox="1"/>
          <p:nvPr/>
        </p:nvSpPr>
        <p:spPr>
          <a:xfrm>
            <a:off x="5396" y="3838438"/>
            <a:ext cx="2877192" cy="338554"/>
          </a:xfrm>
          <a:prstGeom prst="rect">
            <a:avLst/>
          </a:prstGeom>
          <a:noFill/>
          <a:ln>
            <a:noFill/>
          </a:ln>
        </p:spPr>
        <p:txBody>
          <a:bodyPr wrap="square" rtlCol="0" anchor="t">
            <a:spAutoFit/>
          </a:bodyPr>
          <a:lstStyle/>
          <a:p>
            <a:r>
              <a:rPr lang="en-US" sz="800" dirty="0">
                <a:latin typeface="Times New Roman" panose="02020603050405020304" pitchFamily="18" charset="0"/>
                <a:cs typeface="Times New Roman" panose="02020603050405020304" pitchFamily="18" charset="0"/>
              </a:rPr>
              <a:t>The study included all the united states, and studied the number of vaccinations, total positive cases, and total vaccinations.</a:t>
            </a:r>
          </a:p>
        </p:txBody>
      </p:sp>
      <p:sp>
        <p:nvSpPr>
          <p:cNvPr id="44" name="TextBox 43">
            <a:extLst>
              <a:ext uri="{FF2B5EF4-FFF2-40B4-BE49-F238E27FC236}">
                <a16:creationId xmlns:a16="http://schemas.microsoft.com/office/drawing/2014/main" id="{4C01A0E6-6EED-0244-AFB0-8A1605BCC93C}"/>
              </a:ext>
            </a:extLst>
          </p:cNvPr>
          <p:cNvSpPr txBox="1"/>
          <p:nvPr/>
        </p:nvSpPr>
        <p:spPr>
          <a:xfrm>
            <a:off x="-49864" y="6147804"/>
            <a:ext cx="2933668" cy="584775"/>
          </a:xfrm>
          <a:prstGeom prst="rect">
            <a:avLst/>
          </a:prstGeom>
          <a:noFill/>
          <a:ln>
            <a:noFill/>
          </a:ln>
        </p:spPr>
        <p:txBody>
          <a:bodyPr wrap="square" rtlCol="0" anchor="t">
            <a:spAutoFit/>
          </a:bodyPr>
          <a:lstStyle/>
          <a:p>
            <a:r>
              <a:rPr lang="en-US" sz="800" dirty="0">
                <a:latin typeface="Times New Roman" panose="02020603050405020304" pitchFamily="18" charset="0"/>
                <a:cs typeface="Times New Roman" panose="02020603050405020304" pitchFamily="18" charset="0"/>
              </a:rPr>
              <a:t>Data included Covid-19 cases, deaths and vaccinations from usafacts.org, and the population census of 2020 was taken from state.1keydata.com while the data for 2021 population census was taken from worldpopulationreview.com.</a:t>
            </a:r>
          </a:p>
        </p:txBody>
      </p:sp>
      <p:sp>
        <p:nvSpPr>
          <p:cNvPr id="52" name="Rectangle 51">
            <a:extLst>
              <a:ext uri="{FF2B5EF4-FFF2-40B4-BE49-F238E27FC236}">
                <a16:creationId xmlns:a16="http://schemas.microsoft.com/office/drawing/2014/main" id="{86C2C27E-9F50-5449-882A-3A4A11B9A459}"/>
              </a:ext>
            </a:extLst>
          </p:cNvPr>
          <p:cNvSpPr/>
          <p:nvPr/>
        </p:nvSpPr>
        <p:spPr>
          <a:xfrm>
            <a:off x="8034055" y="3605295"/>
            <a:ext cx="1489511" cy="261610"/>
          </a:xfrm>
          <a:prstGeom prst="rect">
            <a:avLst/>
          </a:prstGeom>
        </p:spPr>
        <p:txBody>
          <a:bodyPr wrap="none">
            <a:spAutoFit/>
          </a:bodyPr>
          <a:lstStyle/>
          <a:p>
            <a:pPr algn="ctr"/>
            <a:r>
              <a:rPr lang="en-US" sz="1100" dirty="0">
                <a:solidFill>
                  <a:schemeClr val="bg1"/>
                </a:solidFill>
                <a:latin typeface="Times New Roman" panose="02020603050405020304" pitchFamily="18" charset="0"/>
                <a:cs typeface="Times New Roman" panose="02020603050405020304" pitchFamily="18" charset="0"/>
              </a:rPr>
              <a:t>Results and Discussion</a:t>
            </a:r>
          </a:p>
        </p:txBody>
      </p:sp>
      <p:sp>
        <p:nvSpPr>
          <p:cNvPr id="55" name="TextBox 54">
            <a:extLst>
              <a:ext uri="{FF2B5EF4-FFF2-40B4-BE49-F238E27FC236}">
                <a16:creationId xmlns:a16="http://schemas.microsoft.com/office/drawing/2014/main" id="{5586D0CD-9A36-ED47-A217-7EE5697C8D26}"/>
              </a:ext>
            </a:extLst>
          </p:cNvPr>
          <p:cNvSpPr txBox="1"/>
          <p:nvPr/>
        </p:nvSpPr>
        <p:spPr>
          <a:xfrm>
            <a:off x="10204044" y="1676118"/>
            <a:ext cx="1831149" cy="215444"/>
          </a:xfrm>
          <a:prstGeom prst="rect">
            <a:avLst/>
          </a:prstGeom>
          <a:noFill/>
          <a:ln>
            <a:noFill/>
          </a:ln>
        </p:spPr>
        <p:txBody>
          <a:bodyPr wrap="square" rtlCol="0" anchor="t">
            <a:spAutoFit/>
          </a:bodyPr>
          <a:lstStyle/>
          <a:p>
            <a:r>
              <a:rPr lang="en-US" sz="800" dirty="0">
                <a:latin typeface="Times New Roman" panose="02020603050405020304" pitchFamily="18" charset="0"/>
                <a:cs typeface="Times New Roman" panose="02020603050405020304" pitchFamily="18" charset="0"/>
              </a:rPr>
              <a:t>.</a:t>
            </a:r>
          </a:p>
        </p:txBody>
      </p:sp>
      <p:sp>
        <p:nvSpPr>
          <p:cNvPr id="51" name="TextBox 50">
            <a:extLst>
              <a:ext uri="{FF2B5EF4-FFF2-40B4-BE49-F238E27FC236}">
                <a16:creationId xmlns:a16="http://schemas.microsoft.com/office/drawing/2014/main" id="{A38AAACF-38DC-7F4E-99D4-81EBC0D33A2B}"/>
              </a:ext>
            </a:extLst>
          </p:cNvPr>
          <p:cNvSpPr txBox="1"/>
          <p:nvPr/>
        </p:nvSpPr>
        <p:spPr>
          <a:xfrm>
            <a:off x="58108" y="5783065"/>
            <a:ext cx="4448426" cy="215444"/>
          </a:xfrm>
          <a:prstGeom prst="rect">
            <a:avLst/>
          </a:prstGeom>
          <a:noFill/>
          <a:ln>
            <a:noFill/>
          </a:ln>
        </p:spPr>
        <p:txBody>
          <a:bodyPr wrap="square" rtlCol="0" anchor="t">
            <a:spAutoFit/>
          </a:bodyPr>
          <a:lstStyle/>
          <a:p>
            <a:r>
              <a:rPr lang="en-US" sz="800" dirty="0">
                <a:latin typeface="Times New Roman" panose="02020603050405020304" pitchFamily="18" charset="0"/>
                <a:cs typeface="Times New Roman" panose="02020603050405020304" pitchFamily="18" charset="0"/>
              </a:rPr>
              <a:t>Figure1. </a:t>
            </a:r>
          </a:p>
        </p:txBody>
      </p:sp>
      <p:sp>
        <p:nvSpPr>
          <p:cNvPr id="53" name="TextBox 52">
            <a:extLst>
              <a:ext uri="{FF2B5EF4-FFF2-40B4-BE49-F238E27FC236}">
                <a16:creationId xmlns:a16="http://schemas.microsoft.com/office/drawing/2014/main" id="{1DB46B9F-9979-464D-8AD4-EFF5C315A2B1}"/>
              </a:ext>
            </a:extLst>
          </p:cNvPr>
          <p:cNvSpPr txBox="1"/>
          <p:nvPr/>
        </p:nvSpPr>
        <p:spPr>
          <a:xfrm>
            <a:off x="2882588" y="3321278"/>
            <a:ext cx="4641822" cy="215444"/>
          </a:xfrm>
          <a:prstGeom prst="rect">
            <a:avLst/>
          </a:prstGeom>
          <a:noFill/>
          <a:ln>
            <a:noFill/>
          </a:ln>
        </p:spPr>
        <p:txBody>
          <a:bodyPr wrap="square" rtlCol="0" anchor="t">
            <a:spAutoFit/>
          </a:bodyPr>
          <a:lstStyle/>
          <a:p>
            <a:r>
              <a:rPr lang="en-US" sz="800" dirty="0">
                <a:latin typeface="Times New Roman" panose="02020603050405020304" pitchFamily="18" charset="0"/>
                <a:cs typeface="Times New Roman" panose="02020603050405020304" pitchFamily="18" charset="0"/>
              </a:rPr>
              <a:t>Figure2. </a:t>
            </a:r>
          </a:p>
        </p:txBody>
      </p:sp>
      <p:sp>
        <p:nvSpPr>
          <p:cNvPr id="58" name="TextBox 57">
            <a:extLst>
              <a:ext uri="{FF2B5EF4-FFF2-40B4-BE49-F238E27FC236}">
                <a16:creationId xmlns:a16="http://schemas.microsoft.com/office/drawing/2014/main" id="{0A677A80-985D-BA4B-9344-C4CB379CCF84}"/>
              </a:ext>
            </a:extLst>
          </p:cNvPr>
          <p:cNvSpPr txBox="1"/>
          <p:nvPr/>
        </p:nvSpPr>
        <p:spPr>
          <a:xfrm>
            <a:off x="7366096" y="6384403"/>
            <a:ext cx="2493843" cy="215444"/>
          </a:xfrm>
          <a:prstGeom prst="rect">
            <a:avLst/>
          </a:prstGeom>
          <a:noFill/>
          <a:ln>
            <a:noFill/>
          </a:ln>
        </p:spPr>
        <p:txBody>
          <a:bodyPr wrap="square" rtlCol="0" anchor="t">
            <a:spAutoFit/>
          </a:bodyPr>
          <a:lstStyle/>
          <a:p>
            <a:endParaRPr lang="en-US" sz="8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FF876BC4-BB7E-43F8-88E3-4AE76857486E}"/>
              </a:ext>
            </a:extLst>
          </p:cNvPr>
          <p:cNvSpPr txBox="1"/>
          <p:nvPr/>
        </p:nvSpPr>
        <p:spPr>
          <a:xfrm>
            <a:off x="10144047" y="3889618"/>
            <a:ext cx="2018239" cy="2785378"/>
          </a:xfrm>
          <a:prstGeom prst="rect">
            <a:avLst/>
          </a:prstGeom>
          <a:noFill/>
        </p:spPr>
        <p:txBody>
          <a:bodyPr wrap="square" rtlCol="0">
            <a:spAutoFit/>
          </a:bodyPr>
          <a:lstStyle/>
          <a:p>
            <a:r>
              <a:rPr lang="en-US" sz="600" dirty="0">
                <a:latin typeface="Times New Roman" panose="02020603050405020304" pitchFamily="18" charset="0"/>
                <a:cs typeface="Times New Roman" panose="02020603050405020304" pitchFamily="18" charset="0"/>
              </a:rPr>
              <a:t>Covid-19 vaccinations in the U.S: https://ourworldindata.org/us-states-vaccinations</a:t>
            </a:r>
          </a:p>
          <a:p>
            <a:endParaRPr lang="en-US" sz="600" dirty="0">
              <a:latin typeface="Times New Roman" panose="02020603050405020304" pitchFamily="18" charset="0"/>
              <a:cs typeface="Times New Roman" panose="02020603050405020304" pitchFamily="18" charset="0"/>
            </a:endParaRPr>
          </a:p>
          <a:p>
            <a:r>
              <a:rPr lang="en-US" sz="600" dirty="0">
                <a:latin typeface="Times New Roman" panose="02020603050405020304" pitchFamily="18" charset="0"/>
                <a:cs typeface="Times New Roman" panose="02020603050405020304" pitchFamily="18" charset="0"/>
              </a:rPr>
              <a:t>Covid-19 cases and deaths per state and county:  https://usafacts.org/visualizations/coronavirus-covid-19-spread-map/</a:t>
            </a:r>
          </a:p>
          <a:p>
            <a:endParaRPr lang="en-US" sz="600" dirty="0">
              <a:latin typeface="Times New Roman" panose="02020603050405020304" pitchFamily="18" charset="0"/>
              <a:cs typeface="Times New Roman" panose="02020603050405020304" pitchFamily="18" charset="0"/>
            </a:endParaRPr>
          </a:p>
          <a:p>
            <a:r>
              <a:rPr lang="en-US" sz="600" dirty="0">
                <a:latin typeface="Times New Roman" panose="02020603050405020304" pitchFamily="18" charset="0"/>
                <a:cs typeface="Times New Roman" panose="02020603050405020304" pitchFamily="18" charset="0"/>
              </a:rPr>
              <a:t>Vaccinations per state: https://usafacts.org/visualizations/covid-vaccine-tracker-states/</a:t>
            </a:r>
          </a:p>
          <a:p>
            <a:endParaRPr lang="en-US" sz="600" dirty="0">
              <a:latin typeface="Times New Roman" panose="02020603050405020304" pitchFamily="18" charset="0"/>
              <a:cs typeface="Times New Roman" panose="02020603050405020304" pitchFamily="18" charset="0"/>
            </a:endParaRPr>
          </a:p>
          <a:p>
            <a:r>
              <a:rPr lang="en-US" sz="600" dirty="0">
                <a:latin typeface="Times New Roman" panose="02020603050405020304" pitchFamily="18" charset="0"/>
                <a:cs typeface="Times New Roman" panose="02020603050405020304" pitchFamily="18" charset="0"/>
              </a:rPr>
              <a:t>State-Wise population 2020: https://state.1keydata.com/state-population.php</a:t>
            </a:r>
          </a:p>
          <a:p>
            <a:r>
              <a:rPr lang="en-US" sz="600" dirty="0">
                <a:latin typeface="Times New Roman" panose="02020603050405020304" pitchFamily="18" charset="0"/>
                <a:cs typeface="Times New Roman" panose="02020603050405020304" pitchFamily="18" charset="0"/>
              </a:rPr>
              <a:t>State-Wise population 2021: https:// /states </a:t>
            </a:r>
          </a:p>
          <a:p>
            <a:endParaRPr lang="en-US" sz="700" dirty="0">
              <a:effectLst/>
            </a:endParaRPr>
          </a:p>
          <a:p>
            <a:r>
              <a:rPr lang="en-US" sz="700" dirty="0">
                <a:effectLst/>
              </a:rPr>
              <a:t>Staff, TRD. “New York Braces for Another Lockdown as Covid Cases Surge.” </a:t>
            </a:r>
            <a:r>
              <a:rPr lang="en-US" sz="700" i="1" dirty="0">
                <a:effectLst/>
              </a:rPr>
              <a:t>The Real Deal New York</a:t>
            </a:r>
            <a:r>
              <a:rPr lang="en-US" sz="700" dirty="0">
                <a:effectLst/>
              </a:rPr>
              <a:t>, 19 Nov. 2020, https://therealdeal.com/2020/11/19/real-estate-braces-for-new-restrictions-as-virus-cases-surge/. </a:t>
            </a:r>
          </a:p>
          <a:p>
            <a:endParaRPr lang="en-US" sz="700" dirty="0"/>
          </a:p>
          <a:p>
            <a:r>
              <a:rPr lang="en-US" sz="700" dirty="0">
                <a:effectLst/>
              </a:rPr>
              <a:t>“Understanding How COVID-19 Vaccines Work.” Centers for Disease Control and Prevention, 24 Feb. 2022, www.cdc.gov/coronavirus/2019-ncov/vaccines/different-vaccines/how-they-work.html.</a:t>
            </a:r>
          </a:p>
          <a:p>
            <a:endParaRPr lang="en-US" sz="600" dirty="0">
              <a:latin typeface="Times New Roman" panose="02020603050405020304" pitchFamily="18" charset="0"/>
              <a:cs typeface="Times New Roman" panose="02020603050405020304" pitchFamily="18" charset="0"/>
            </a:endParaRPr>
          </a:p>
        </p:txBody>
      </p:sp>
      <p:pic>
        <p:nvPicPr>
          <p:cNvPr id="4" name="Picture 3" descr="Map&#10;&#10;Description automatically generated">
            <a:extLst>
              <a:ext uri="{FF2B5EF4-FFF2-40B4-BE49-F238E27FC236}">
                <a16:creationId xmlns:a16="http://schemas.microsoft.com/office/drawing/2014/main" id="{7B26C5B1-8C55-475F-B018-82BB48228005}"/>
              </a:ext>
            </a:extLst>
          </p:cNvPr>
          <p:cNvPicPr>
            <a:picLocks noChangeAspect="1"/>
          </p:cNvPicPr>
          <p:nvPr/>
        </p:nvPicPr>
        <p:blipFill>
          <a:blip r:embed="rId5"/>
          <a:stretch>
            <a:fillRect/>
          </a:stretch>
        </p:blipFill>
        <p:spPr>
          <a:xfrm>
            <a:off x="137424" y="4150320"/>
            <a:ext cx="2502141" cy="1683930"/>
          </a:xfrm>
          <a:prstGeom prst="rect">
            <a:avLst/>
          </a:prstGeom>
        </p:spPr>
      </p:pic>
      <p:sp>
        <p:nvSpPr>
          <p:cNvPr id="8" name="TextBox 7">
            <a:extLst>
              <a:ext uri="{FF2B5EF4-FFF2-40B4-BE49-F238E27FC236}">
                <a16:creationId xmlns:a16="http://schemas.microsoft.com/office/drawing/2014/main" id="{DAC5D719-69D8-4048-90EA-43B3BCAA7F28}"/>
              </a:ext>
            </a:extLst>
          </p:cNvPr>
          <p:cNvSpPr txBox="1"/>
          <p:nvPr/>
        </p:nvSpPr>
        <p:spPr>
          <a:xfrm>
            <a:off x="7801839" y="1560578"/>
            <a:ext cx="2636996" cy="2031325"/>
          </a:xfrm>
          <a:prstGeom prst="rect">
            <a:avLst/>
          </a:prstGeom>
          <a:noFill/>
        </p:spPr>
        <p:txBody>
          <a:bodyPr wrap="square" rtlCol="0">
            <a:spAutoFit/>
          </a:bodyPr>
          <a:lstStyle/>
          <a:p>
            <a:r>
              <a:rPr lang="en-US" sz="900" dirty="0">
                <a:latin typeface="Times New Roman" panose="02020603050405020304" pitchFamily="18" charset="0"/>
                <a:cs typeface="Times New Roman" panose="02020603050405020304" pitchFamily="18" charset="0"/>
              </a:rPr>
              <a:t>I collected data csv’s about state populations per year and collected csv’s about state vaccinations, cases, and deaths, which were given daily. I then compiled the csv’s into one excel file and separated each data csv by spreadsheets. I then summed up the datasets to show the cumulative number of cases/vaccinations/deaths per year and sorted the data by highest number of cases/ vaccinations/deaths to lowest. After that I did an analysis of the states with the highest mortality rate and the states with highest vaccinations and lowest mortality rate. I also determined the correlation coefficient between number of vaccinations v/s mortality rate and number of vaccinations v/s covid cases.</a:t>
            </a:r>
          </a:p>
        </p:txBody>
      </p:sp>
      <p:graphicFrame>
        <p:nvGraphicFramePr>
          <p:cNvPr id="45" name="Chart 44">
            <a:extLst>
              <a:ext uri="{FF2B5EF4-FFF2-40B4-BE49-F238E27FC236}">
                <a16:creationId xmlns:a16="http://schemas.microsoft.com/office/drawing/2014/main" id="{D93BCE5B-EDBA-40B2-AAE0-CDD4FE82B8AF}"/>
              </a:ext>
            </a:extLst>
          </p:cNvPr>
          <p:cNvGraphicFramePr>
            <a:graphicFrameLocks/>
          </p:cNvGraphicFramePr>
          <p:nvPr>
            <p:extLst>
              <p:ext uri="{D42A27DB-BD31-4B8C-83A1-F6EECF244321}">
                <p14:modId xmlns:p14="http://schemas.microsoft.com/office/powerpoint/2010/main" val="3411406400"/>
              </p:ext>
            </p:extLst>
          </p:nvPr>
        </p:nvGraphicFramePr>
        <p:xfrm>
          <a:off x="2828982" y="3799468"/>
          <a:ext cx="2156167" cy="2152766"/>
        </p:xfrm>
        <a:graphic>
          <a:graphicData uri="http://schemas.openxmlformats.org/drawingml/2006/chart">
            <c:chart xmlns:c="http://schemas.openxmlformats.org/drawingml/2006/chart" xmlns:r="http://schemas.openxmlformats.org/officeDocument/2006/relationships" r:id="rId6"/>
          </a:graphicData>
        </a:graphic>
      </p:graphicFrame>
      <p:sp>
        <p:nvSpPr>
          <p:cNvPr id="3" name="TextBox 2">
            <a:extLst>
              <a:ext uri="{FF2B5EF4-FFF2-40B4-BE49-F238E27FC236}">
                <a16:creationId xmlns:a16="http://schemas.microsoft.com/office/drawing/2014/main" id="{727AC360-7C8F-486E-8712-80F022253936}"/>
              </a:ext>
            </a:extLst>
          </p:cNvPr>
          <p:cNvSpPr txBox="1"/>
          <p:nvPr/>
        </p:nvSpPr>
        <p:spPr>
          <a:xfrm>
            <a:off x="3694989" y="5952234"/>
            <a:ext cx="1124923" cy="215444"/>
          </a:xfrm>
          <a:prstGeom prst="rect">
            <a:avLst/>
          </a:prstGeom>
          <a:noFill/>
        </p:spPr>
        <p:txBody>
          <a:bodyPr wrap="square" rtlCol="0">
            <a:spAutoFit/>
          </a:bodyPr>
          <a:lstStyle/>
          <a:p>
            <a:r>
              <a:rPr lang="en-US" sz="800" dirty="0">
                <a:latin typeface="Times New Roman" panose="02020603050405020304" pitchFamily="18" charset="0"/>
                <a:cs typeface="Times New Roman" panose="02020603050405020304" pitchFamily="18" charset="0"/>
              </a:rPr>
              <a:t>Figure 3</a:t>
            </a:r>
          </a:p>
        </p:txBody>
      </p:sp>
      <p:graphicFrame>
        <p:nvGraphicFramePr>
          <p:cNvPr id="54" name="Chart 53">
            <a:extLst>
              <a:ext uri="{FF2B5EF4-FFF2-40B4-BE49-F238E27FC236}">
                <a16:creationId xmlns:a16="http://schemas.microsoft.com/office/drawing/2014/main" id="{81BBDD91-13F9-4533-ACFC-D87C71AF8138}"/>
              </a:ext>
            </a:extLst>
          </p:cNvPr>
          <p:cNvGraphicFramePr>
            <a:graphicFrameLocks/>
          </p:cNvGraphicFramePr>
          <p:nvPr>
            <p:extLst>
              <p:ext uri="{D42A27DB-BD31-4B8C-83A1-F6EECF244321}">
                <p14:modId xmlns:p14="http://schemas.microsoft.com/office/powerpoint/2010/main" val="3158484411"/>
              </p:ext>
            </p:extLst>
          </p:nvPr>
        </p:nvGraphicFramePr>
        <p:xfrm>
          <a:off x="2899480" y="1717919"/>
          <a:ext cx="4447856" cy="2152766"/>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56" name="Chart 55">
            <a:extLst>
              <a:ext uri="{FF2B5EF4-FFF2-40B4-BE49-F238E27FC236}">
                <a16:creationId xmlns:a16="http://schemas.microsoft.com/office/drawing/2014/main" id="{6116AAEF-4303-4E36-AF8A-2C6D70C5175F}"/>
              </a:ext>
            </a:extLst>
          </p:cNvPr>
          <p:cNvGraphicFramePr>
            <a:graphicFrameLocks/>
          </p:cNvGraphicFramePr>
          <p:nvPr>
            <p:extLst>
              <p:ext uri="{D42A27DB-BD31-4B8C-83A1-F6EECF244321}">
                <p14:modId xmlns:p14="http://schemas.microsoft.com/office/powerpoint/2010/main" val="1450614134"/>
              </p:ext>
            </p:extLst>
          </p:nvPr>
        </p:nvGraphicFramePr>
        <p:xfrm>
          <a:off x="4847732" y="3842797"/>
          <a:ext cx="2981662" cy="2031325"/>
        </p:xfrm>
        <a:graphic>
          <a:graphicData uri="http://schemas.openxmlformats.org/drawingml/2006/chart">
            <c:chart xmlns:c="http://schemas.openxmlformats.org/drawingml/2006/chart" xmlns:r="http://schemas.openxmlformats.org/officeDocument/2006/relationships" r:id="rId8"/>
          </a:graphicData>
        </a:graphic>
      </p:graphicFrame>
      <p:sp>
        <p:nvSpPr>
          <p:cNvPr id="5" name="TextBox 4">
            <a:extLst>
              <a:ext uri="{FF2B5EF4-FFF2-40B4-BE49-F238E27FC236}">
                <a16:creationId xmlns:a16="http://schemas.microsoft.com/office/drawing/2014/main" id="{2E39D9DD-9BFF-4602-9521-92FA9011F14C}"/>
              </a:ext>
            </a:extLst>
          </p:cNvPr>
          <p:cNvSpPr txBox="1"/>
          <p:nvPr/>
        </p:nvSpPr>
        <p:spPr>
          <a:xfrm>
            <a:off x="6083824" y="5890787"/>
            <a:ext cx="854970" cy="215444"/>
          </a:xfrm>
          <a:prstGeom prst="rect">
            <a:avLst/>
          </a:prstGeom>
          <a:noFill/>
        </p:spPr>
        <p:txBody>
          <a:bodyPr wrap="square" rtlCol="0">
            <a:spAutoFit/>
          </a:bodyPr>
          <a:lstStyle/>
          <a:p>
            <a:r>
              <a:rPr lang="en-US" sz="800" dirty="0">
                <a:latin typeface="Times New Roman" panose="02020603050405020304" pitchFamily="18" charset="0"/>
                <a:cs typeface="Times New Roman" panose="02020603050405020304" pitchFamily="18" charset="0"/>
              </a:rPr>
              <a:t>Figure 4</a:t>
            </a:r>
          </a:p>
        </p:txBody>
      </p:sp>
      <p:sp>
        <p:nvSpPr>
          <p:cNvPr id="6" name="TextBox 5">
            <a:extLst>
              <a:ext uri="{FF2B5EF4-FFF2-40B4-BE49-F238E27FC236}">
                <a16:creationId xmlns:a16="http://schemas.microsoft.com/office/drawing/2014/main" id="{6A41E8FF-DE6A-4556-982D-55B346C96361}"/>
              </a:ext>
            </a:extLst>
          </p:cNvPr>
          <p:cNvSpPr txBox="1"/>
          <p:nvPr/>
        </p:nvSpPr>
        <p:spPr>
          <a:xfrm>
            <a:off x="10510561" y="1563443"/>
            <a:ext cx="1389570" cy="2031325"/>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Vaccinations  play a pivotal role in curbing covid-19 cases/ deaths, and should be promoted as much as possible</a:t>
            </a:r>
          </a:p>
        </p:txBody>
      </p:sp>
      <p:sp>
        <p:nvSpPr>
          <p:cNvPr id="7" name="TextBox 6">
            <a:extLst>
              <a:ext uri="{FF2B5EF4-FFF2-40B4-BE49-F238E27FC236}">
                <a16:creationId xmlns:a16="http://schemas.microsoft.com/office/drawing/2014/main" id="{49BE027B-2A38-410F-BFC2-71D26B5E2118}"/>
              </a:ext>
            </a:extLst>
          </p:cNvPr>
          <p:cNvSpPr txBox="1"/>
          <p:nvPr/>
        </p:nvSpPr>
        <p:spPr>
          <a:xfrm>
            <a:off x="156807" y="1530244"/>
            <a:ext cx="2745164" cy="1785104"/>
          </a:xfrm>
          <a:prstGeom prst="rect">
            <a:avLst/>
          </a:prstGeom>
          <a:noFill/>
        </p:spPr>
        <p:txBody>
          <a:bodyPr wrap="square" rtlCol="0">
            <a:spAutoFit/>
          </a:bodyPr>
          <a:lstStyle/>
          <a:p>
            <a:r>
              <a:rPr lang="en-US" sz="1000" dirty="0"/>
              <a:t>Covid-19 is a pandemic which began in the year 2020. Many jobs, lives, and livelihoods have been lost due to this virus, but in 2021, vaccines were finally made available. These vaccines are said to “reduce the risk of severe illness from covid,” and “help develop immunity to the virus which causes covid((Understanding How COVID-19 Vaccines Work)).”  Yet there has been a lot of speculation as to weather the vaccines are truly effective or not. This is what I have researched and presented in this poster.</a:t>
            </a:r>
          </a:p>
        </p:txBody>
      </p:sp>
    </p:spTree>
    <p:extLst>
      <p:ext uri="{BB962C8B-B14F-4D97-AF65-F5344CB8AC3E}">
        <p14:creationId xmlns:p14="http://schemas.microsoft.com/office/powerpoint/2010/main" val="16876960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919</TotalTime>
  <Words>686</Words>
  <Application>Microsoft Office PowerPoint</Application>
  <PresentationFormat>Widescreen</PresentationFormat>
  <Paragraphs>43</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Jiarui Han</dc:creator>
  <cp:lastModifiedBy>Bhavya Sharma</cp:lastModifiedBy>
  <cp:revision>53</cp:revision>
  <dcterms:created xsi:type="dcterms:W3CDTF">2021-03-30T01:52:50Z</dcterms:created>
  <dcterms:modified xsi:type="dcterms:W3CDTF">2023-11-09T00:02:10Z</dcterms:modified>
</cp:coreProperties>
</file>

<file path=docProps/thumbnail.jpeg>
</file>